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4"/>
  </p:notesMasterIdLst>
  <p:sldIdLst>
    <p:sldId id="256" r:id="rId4"/>
    <p:sldId id="300" r:id="rId5"/>
    <p:sldId id="301" r:id="rId6"/>
    <p:sldId id="288" r:id="rId7"/>
    <p:sldId id="282" r:id="rId8"/>
    <p:sldId id="283" r:id="rId9"/>
    <p:sldId id="302" r:id="rId10"/>
    <p:sldId id="304" r:id="rId11"/>
    <p:sldId id="284" r:id="rId12"/>
    <p:sldId id="285" r:id="rId13"/>
    <p:sldId id="289" r:id="rId14"/>
    <p:sldId id="290" r:id="rId15"/>
    <p:sldId id="291" r:id="rId16"/>
    <p:sldId id="297" r:id="rId17"/>
    <p:sldId id="298" r:id="rId18"/>
    <p:sldId id="286" r:id="rId19"/>
    <p:sldId id="271" r:id="rId20"/>
    <p:sldId id="292" r:id="rId21"/>
    <p:sldId id="293" r:id="rId22"/>
    <p:sldId id="294" r:id="rId23"/>
    <p:sldId id="295" r:id="rId24"/>
    <p:sldId id="296" r:id="rId25"/>
    <p:sldId id="272" r:id="rId26"/>
    <p:sldId id="287" r:id="rId27"/>
    <p:sldId id="275" r:id="rId28"/>
    <p:sldId id="274" r:id="rId29"/>
    <p:sldId id="278" r:id="rId30"/>
    <p:sldId id="279" r:id="rId31"/>
    <p:sldId id="299" r:id="rId32"/>
    <p:sldId id="281"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E9C63-7329-4D4D-9303-8EBD77AA8AE9}" type="datetimeFigureOut">
              <a:rPr lang="pl-PL" smtClean="0"/>
              <a:t>2017-11-15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E9122-F58B-4222-BE1A-AAC1A063CFF3}" type="slidenum">
              <a:rPr lang="pl-PL" smtClean="0"/>
              <a:t>‹#›</a:t>
            </a:fld>
            <a:endParaRPr lang="pl-PL"/>
          </a:p>
        </p:txBody>
      </p:sp>
    </p:spTree>
    <p:extLst>
      <p:ext uri="{BB962C8B-B14F-4D97-AF65-F5344CB8AC3E}">
        <p14:creationId xmlns:p14="http://schemas.microsoft.com/office/powerpoint/2010/main" val="19502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D60907F-2BBF-44DE-8014-86BB3DDB67EC}" type="datetime1">
              <a:rPr lang="pl-PL" smtClean="0"/>
              <a:t>2017-11-15</a:t>
            </a:fld>
            <a:endParaRPr lang="pl-PL"/>
          </a:p>
        </p:txBody>
      </p:sp>
      <p:sp>
        <p:nvSpPr>
          <p:cNvPr id="5" name="Symbol zastępczy stopki 4"/>
          <p:cNvSpPr>
            <a:spLocks noGrp="1"/>
          </p:cNvSpPr>
          <p:nvPr>
            <p:ph type="ftr" sz="quarter" idx="11"/>
          </p:nvPr>
        </p:nvSpPr>
        <p:spPr/>
        <p:txBody>
          <a:bodyPr/>
          <a:lstStyle/>
          <a:p>
            <a:r>
              <a:rPr lang="pl-PL" dirty="0"/>
              <a:t>Zduńska Wola, marzec 2017</a:t>
            </a:r>
          </a:p>
        </p:txBody>
      </p:sp>
      <p:sp>
        <p:nvSpPr>
          <p:cNvPr id="6" name="Symbol zastępczy numeru slajdu 5"/>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243126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E44CDCF-F342-47F0-9613-699D8331A27A}" type="datetime1">
              <a:rPr lang="pl-PL" smtClean="0"/>
              <a:t>2017-11-15</a:t>
            </a:fld>
            <a:endParaRPr lang="pl-PL"/>
          </a:p>
        </p:txBody>
      </p:sp>
      <p:sp>
        <p:nvSpPr>
          <p:cNvPr id="5" name="Symbol zastępczy stopki 4"/>
          <p:cNvSpPr>
            <a:spLocks noGrp="1"/>
          </p:cNvSpPr>
          <p:nvPr>
            <p:ph type="ftr" sz="quarter" idx="11"/>
          </p:nvPr>
        </p:nvSpPr>
        <p:spPr/>
        <p:txBody>
          <a:bodyPr/>
          <a:lstStyle/>
          <a:p>
            <a:r>
              <a:rPr lang="pl-PL" dirty="0"/>
              <a:t>Zduńska Wola, marzec 2017</a:t>
            </a:r>
          </a:p>
        </p:txBody>
      </p:sp>
      <p:sp>
        <p:nvSpPr>
          <p:cNvPr id="6" name="Symbol zastępczy numeru slajdu 5"/>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259840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75C78C3-AF9E-4EE7-A817-78CA6F970362}" type="datetime1">
              <a:rPr lang="pl-PL" smtClean="0"/>
              <a:t>2017-11-15</a:t>
            </a:fld>
            <a:endParaRPr lang="pl-PL"/>
          </a:p>
        </p:txBody>
      </p:sp>
      <p:sp>
        <p:nvSpPr>
          <p:cNvPr id="5" name="Symbol zastępczy stopki 4"/>
          <p:cNvSpPr>
            <a:spLocks noGrp="1"/>
          </p:cNvSpPr>
          <p:nvPr>
            <p:ph type="ftr" sz="quarter" idx="11"/>
          </p:nvPr>
        </p:nvSpPr>
        <p:spPr/>
        <p:txBody>
          <a:bodyPr/>
          <a:lstStyle/>
          <a:p>
            <a:r>
              <a:rPr lang="pl-PL" dirty="0"/>
              <a:t>Zduńska Wola, marzec 2017</a:t>
            </a:r>
          </a:p>
        </p:txBody>
      </p:sp>
      <p:sp>
        <p:nvSpPr>
          <p:cNvPr id="6" name="Symbol zastępczy numeru slajdu 5"/>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16725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1A6E2C7-9664-47D0-85CC-418B11BD1A0D}"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400947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1A6E2C7-9664-47D0-85CC-418B11BD1A0D}"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3842921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21A6E2C7-9664-47D0-85CC-418B11BD1A0D}"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63545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1A6E2C7-9664-47D0-85CC-418B11BD1A0D}" type="datetimeFigureOut">
              <a:rPr lang="pl-PL" smtClean="0"/>
              <a:t>2017-11-15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135523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1A6E2C7-9664-47D0-85CC-418B11BD1A0D}" type="datetimeFigureOut">
              <a:rPr lang="pl-PL" smtClean="0"/>
              <a:t>2017-11-15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7297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1A6E2C7-9664-47D0-85CC-418B11BD1A0D}" type="datetimeFigureOut">
              <a:rPr lang="pl-PL" smtClean="0"/>
              <a:t>2017-11-15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3011706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1A6E2C7-9664-47D0-85CC-418B11BD1A0D}" type="datetimeFigureOut">
              <a:rPr lang="pl-PL" smtClean="0"/>
              <a:t>2017-11-15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314912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21A6E2C7-9664-47D0-85CC-418B11BD1A0D}" type="datetimeFigureOut">
              <a:rPr lang="pl-PL" smtClean="0"/>
              <a:t>2017-11-15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338011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F64C9EB-1BC5-4E7E-BEF0-B34FF3D2D65B}" type="datetime1">
              <a:rPr lang="pl-PL" smtClean="0"/>
              <a:t>2017-11-15</a:t>
            </a:fld>
            <a:endParaRPr lang="pl-PL"/>
          </a:p>
        </p:txBody>
      </p:sp>
      <p:sp>
        <p:nvSpPr>
          <p:cNvPr id="5" name="Symbol zastępczy stopki 4"/>
          <p:cNvSpPr>
            <a:spLocks noGrp="1"/>
          </p:cNvSpPr>
          <p:nvPr>
            <p:ph type="ftr" sz="quarter" idx="11"/>
          </p:nvPr>
        </p:nvSpPr>
        <p:spPr/>
        <p:txBody>
          <a:bodyPr/>
          <a:lstStyle/>
          <a:p>
            <a:r>
              <a:rPr lang="pl-PL" dirty="0"/>
              <a:t>Zduńska Wola, marzec 2017</a:t>
            </a:r>
          </a:p>
        </p:txBody>
      </p:sp>
      <p:sp>
        <p:nvSpPr>
          <p:cNvPr id="6" name="Symbol zastępczy numeru slajdu 5"/>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3809137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21A6E2C7-9664-47D0-85CC-418B11BD1A0D}" type="datetimeFigureOut">
              <a:rPr lang="pl-PL" smtClean="0"/>
              <a:t>2017-11-15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4301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1A6E2C7-9664-47D0-85CC-418B11BD1A0D}"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373716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1A6E2C7-9664-47D0-85CC-418B11BD1A0D}"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3AC6C0-3E00-425D-80C8-DE89B94A1172}" type="slidenum">
              <a:rPr lang="pl-PL" smtClean="0"/>
              <a:t>‹#›</a:t>
            </a:fld>
            <a:endParaRPr lang="pl-PL"/>
          </a:p>
        </p:txBody>
      </p:sp>
    </p:spTree>
    <p:extLst>
      <p:ext uri="{BB962C8B-B14F-4D97-AF65-F5344CB8AC3E}">
        <p14:creationId xmlns:p14="http://schemas.microsoft.com/office/powerpoint/2010/main" val="3925795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E47EAD8-3FD5-4E50-A224-6A17B45F92F6}"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276275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E47EAD8-3FD5-4E50-A224-6A17B45F92F6}"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32395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E47EAD8-3FD5-4E50-A224-6A17B45F92F6}"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2761583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E47EAD8-3FD5-4E50-A224-6A17B45F92F6}" type="datetimeFigureOut">
              <a:rPr lang="pl-PL" smtClean="0"/>
              <a:t>2017-11-15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2219766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E47EAD8-3FD5-4E50-A224-6A17B45F92F6}" type="datetimeFigureOut">
              <a:rPr lang="pl-PL" smtClean="0"/>
              <a:t>2017-11-15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607071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E47EAD8-3FD5-4E50-A224-6A17B45F92F6}" type="datetimeFigureOut">
              <a:rPr lang="pl-PL" smtClean="0"/>
              <a:t>2017-11-15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3217195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E47EAD8-3FD5-4E50-A224-6A17B45F92F6}" type="datetimeFigureOut">
              <a:rPr lang="pl-PL" smtClean="0"/>
              <a:t>2017-11-15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342640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8B286DFC-4268-4233-9EEF-28299884D8BB}" type="datetime1">
              <a:rPr lang="pl-PL" smtClean="0"/>
              <a:t>2017-11-15</a:t>
            </a:fld>
            <a:endParaRPr lang="pl-PL"/>
          </a:p>
        </p:txBody>
      </p:sp>
      <p:sp>
        <p:nvSpPr>
          <p:cNvPr id="5" name="Symbol zastępczy stopki 4"/>
          <p:cNvSpPr>
            <a:spLocks noGrp="1"/>
          </p:cNvSpPr>
          <p:nvPr>
            <p:ph type="ftr" sz="quarter" idx="11"/>
          </p:nvPr>
        </p:nvSpPr>
        <p:spPr/>
        <p:txBody>
          <a:bodyPr/>
          <a:lstStyle/>
          <a:p>
            <a:r>
              <a:rPr lang="pl-PL" dirty="0"/>
              <a:t>Zduńska Wola, marzec 2017</a:t>
            </a:r>
          </a:p>
        </p:txBody>
      </p:sp>
      <p:sp>
        <p:nvSpPr>
          <p:cNvPr id="6" name="Symbol zastępczy numeru slajdu 5"/>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1062481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E47EAD8-3FD5-4E50-A224-6A17B45F92F6}" type="datetimeFigureOut">
              <a:rPr lang="pl-PL" smtClean="0"/>
              <a:t>2017-11-15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253031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E47EAD8-3FD5-4E50-A224-6A17B45F92F6}" type="datetimeFigureOut">
              <a:rPr lang="pl-PL" smtClean="0"/>
              <a:t>2017-11-15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789665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E47EAD8-3FD5-4E50-A224-6A17B45F92F6}"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42955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E47EAD8-3FD5-4E50-A224-6A17B45F92F6}" type="datetimeFigureOut">
              <a:rPr lang="pl-PL" smtClean="0"/>
              <a:t>2017-11-15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13F752B-FC58-44C1-A742-1AC146062326}" type="slidenum">
              <a:rPr lang="pl-PL" smtClean="0"/>
              <a:t>‹#›</a:t>
            </a:fld>
            <a:endParaRPr lang="pl-PL"/>
          </a:p>
        </p:txBody>
      </p:sp>
    </p:spTree>
    <p:extLst>
      <p:ext uri="{BB962C8B-B14F-4D97-AF65-F5344CB8AC3E}">
        <p14:creationId xmlns:p14="http://schemas.microsoft.com/office/powerpoint/2010/main" val="202115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9B28EBA8-FE0F-43A2-A695-C46E7AACB41E}" type="datetime1">
              <a:rPr lang="pl-PL" smtClean="0"/>
              <a:t>2017-11-15</a:t>
            </a:fld>
            <a:endParaRPr lang="pl-PL"/>
          </a:p>
        </p:txBody>
      </p:sp>
      <p:sp>
        <p:nvSpPr>
          <p:cNvPr id="6" name="Symbol zastępczy stopki 5"/>
          <p:cNvSpPr>
            <a:spLocks noGrp="1"/>
          </p:cNvSpPr>
          <p:nvPr>
            <p:ph type="ftr" sz="quarter" idx="11"/>
          </p:nvPr>
        </p:nvSpPr>
        <p:spPr/>
        <p:txBody>
          <a:bodyPr/>
          <a:lstStyle/>
          <a:p>
            <a:r>
              <a:rPr lang="pl-PL" dirty="0"/>
              <a:t>Zduńska Wola, marzec 2017</a:t>
            </a:r>
          </a:p>
        </p:txBody>
      </p:sp>
      <p:sp>
        <p:nvSpPr>
          <p:cNvPr id="7" name="Symbol zastępczy numeru slajdu 6"/>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406484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E6AB2-4732-42F2-91FE-4C176EA797DB}" type="datetime1">
              <a:rPr lang="pl-PL" smtClean="0"/>
              <a:t>2017-11-15</a:t>
            </a:fld>
            <a:endParaRPr lang="pl-PL"/>
          </a:p>
        </p:txBody>
      </p:sp>
      <p:sp>
        <p:nvSpPr>
          <p:cNvPr id="8" name="Symbol zastępczy stopki 7"/>
          <p:cNvSpPr>
            <a:spLocks noGrp="1"/>
          </p:cNvSpPr>
          <p:nvPr>
            <p:ph type="ftr" sz="quarter" idx="11"/>
          </p:nvPr>
        </p:nvSpPr>
        <p:spPr/>
        <p:txBody>
          <a:bodyPr/>
          <a:lstStyle/>
          <a:p>
            <a:r>
              <a:rPr lang="pl-PL" dirty="0"/>
              <a:t>Zduńska Wola, marzec 2017</a:t>
            </a:r>
          </a:p>
        </p:txBody>
      </p:sp>
      <p:sp>
        <p:nvSpPr>
          <p:cNvPr id="9" name="Symbol zastępczy numeru slajdu 8"/>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109332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5596AFF-A896-4D82-99FB-3583558DBB9D}" type="datetime1">
              <a:rPr lang="pl-PL" smtClean="0"/>
              <a:t>2017-11-15</a:t>
            </a:fld>
            <a:endParaRPr lang="pl-PL"/>
          </a:p>
        </p:txBody>
      </p:sp>
      <p:sp>
        <p:nvSpPr>
          <p:cNvPr id="4" name="Symbol zastępczy stopki 3"/>
          <p:cNvSpPr>
            <a:spLocks noGrp="1"/>
          </p:cNvSpPr>
          <p:nvPr>
            <p:ph type="ftr" sz="quarter" idx="11"/>
          </p:nvPr>
        </p:nvSpPr>
        <p:spPr/>
        <p:txBody>
          <a:bodyPr/>
          <a:lstStyle/>
          <a:p>
            <a:r>
              <a:rPr lang="pl-PL" dirty="0"/>
              <a:t>Zduńska Wola, marzec 2017</a:t>
            </a:r>
          </a:p>
        </p:txBody>
      </p:sp>
      <p:sp>
        <p:nvSpPr>
          <p:cNvPr id="5" name="Symbol zastępczy numeru slajdu 4"/>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16811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12753D5-CE1B-493B-B6D0-1A7295D92532}" type="datetime1">
              <a:rPr lang="pl-PL" smtClean="0"/>
              <a:t>2017-11-15</a:t>
            </a:fld>
            <a:endParaRPr lang="pl-PL"/>
          </a:p>
        </p:txBody>
      </p:sp>
      <p:sp>
        <p:nvSpPr>
          <p:cNvPr id="3" name="Symbol zastępczy stopki 2"/>
          <p:cNvSpPr>
            <a:spLocks noGrp="1"/>
          </p:cNvSpPr>
          <p:nvPr>
            <p:ph type="ftr" sz="quarter" idx="11"/>
          </p:nvPr>
        </p:nvSpPr>
        <p:spPr/>
        <p:txBody>
          <a:bodyPr/>
          <a:lstStyle/>
          <a:p>
            <a:r>
              <a:rPr lang="pl-PL" dirty="0"/>
              <a:t>Zduńska Wola, marzec 2017</a:t>
            </a:r>
          </a:p>
        </p:txBody>
      </p:sp>
      <p:sp>
        <p:nvSpPr>
          <p:cNvPr id="4" name="Symbol zastępczy numeru slajdu 3"/>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159517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D3E2E525-B634-4219-A4F9-F1F48DDF09B7}" type="datetime1">
              <a:rPr lang="pl-PL" smtClean="0"/>
              <a:t>2017-11-15</a:t>
            </a:fld>
            <a:endParaRPr lang="pl-PL"/>
          </a:p>
        </p:txBody>
      </p:sp>
      <p:sp>
        <p:nvSpPr>
          <p:cNvPr id="6" name="Symbol zastępczy stopki 5"/>
          <p:cNvSpPr>
            <a:spLocks noGrp="1"/>
          </p:cNvSpPr>
          <p:nvPr>
            <p:ph type="ftr" sz="quarter" idx="11"/>
          </p:nvPr>
        </p:nvSpPr>
        <p:spPr/>
        <p:txBody>
          <a:bodyPr/>
          <a:lstStyle/>
          <a:p>
            <a:r>
              <a:rPr lang="pl-PL" dirty="0"/>
              <a:t>Zduńska Wola, marzec 2017</a:t>
            </a:r>
          </a:p>
        </p:txBody>
      </p:sp>
      <p:sp>
        <p:nvSpPr>
          <p:cNvPr id="7" name="Symbol zastępczy numeru slajdu 6"/>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249206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3D9AA0D-9E25-4DB4-9A69-5BB010354EDE}" type="datetime1">
              <a:rPr lang="pl-PL" smtClean="0"/>
              <a:t>2017-11-15</a:t>
            </a:fld>
            <a:endParaRPr lang="pl-PL"/>
          </a:p>
        </p:txBody>
      </p:sp>
      <p:sp>
        <p:nvSpPr>
          <p:cNvPr id="6" name="Symbol zastępczy stopki 5"/>
          <p:cNvSpPr>
            <a:spLocks noGrp="1"/>
          </p:cNvSpPr>
          <p:nvPr>
            <p:ph type="ftr" sz="quarter" idx="11"/>
          </p:nvPr>
        </p:nvSpPr>
        <p:spPr/>
        <p:txBody>
          <a:bodyPr/>
          <a:lstStyle/>
          <a:p>
            <a:r>
              <a:rPr lang="pl-PL" dirty="0"/>
              <a:t>Zduńska Wola, marzec 2017</a:t>
            </a:r>
          </a:p>
        </p:txBody>
      </p:sp>
      <p:sp>
        <p:nvSpPr>
          <p:cNvPr id="7" name="Symbol zastępczy numeru slajdu 6"/>
          <p:cNvSpPr>
            <a:spLocks noGrp="1"/>
          </p:cNvSpPr>
          <p:nvPr>
            <p:ph type="sldNum" sz="quarter" idx="12"/>
          </p:nvPr>
        </p:nvSpPr>
        <p:spPr/>
        <p:txBody>
          <a:bodyPr/>
          <a:lstStyle/>
          <a:p>
            <a:fld id="{FA6874F5-9A4C-43A3-92DB-3C4F74DAC53F}" type="slidenum">
              <a:rPr lang="pl-PL" smtClean="0"/>
              <a:t>‹#›</a:t>
            </a:fld>
            <a:endParaRPr lang="pl-PL"/>
          </a:p>
        </p:txBody>
      </p:sp>
    </p:spTree>
    <p:extLst>
      <p:ext uri="{BB962C8B-B14F-4D97-AF65-F5344CB8AC3E}">
        <p14:creationId xmlns:p14="http://schemas.microsoft.com/office/powerpoint/2010/main" val="381520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93831-291D-4D1C-80FF-6A18033F4E5B}" type="datetime1">
              <a:rPr lang="pl-PL" smtClean="0"/>
              <a:t>2017-11-15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a:t>Zduńska Wola, marzec 2017</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874F5-9A4C-43A3-92DB-3C4F74DAC53F}" type="slidenum">
              <a:rPr lang="pl-PL" smtClean="0"/>
              <a:t>‹#›</a:t>
            </a:fld>
            <a:endParaRPr lang="pl-PL"/>
          </a:p>
        </p:txBody>
      </p:sp>
    </p:spTree>
    <p:extLst>
      <p:ext uri="{BB962C8B-B14F-4D97-AF65-F5344CB8AC3E}">
        <p14:creationId xmlns:p14="http://schemas.microsoft.com/office/powerpoint/2010/main" val="303703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6E2C7-9664-47D0-85CC-418B11BD1A0D}" type="datetimeFigureOut">
              <a:rPr lang="pl-PL" smtClean="0"/>
              <a:t>2017-11-15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AC6C0-3E00-425D-80C8-DE89B94A1172}" type="slidenum">
              <a:rPr lang="pl-PL" smtClean="0"/>
              <a:t>‹#›</a:t>
            </a:fld>
            <a:endParaRPr lang="pl-PL"/>
          </a:p>
        </p:txBody>
      </p:sp>
    </p:spTree>
    <p:extLst>
      <p:ext uri="{BB962C8B-B14F-4D97-AF65-F5344CB8AC3E}">
        <p14:creationId xmlns:p14="http://schemas.microsoft.com/office/powerpoint/2010/main" val="1317592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EAD8-3FD5-4E50-A224-6A17B45F92F6}" type="datetimeFigureOut">
              <a:rPr lang="pl-PL" smtClean="0"/>
              <a:t>2017-11-15</a:t>
            </a:fld>
            <a:endParaRPr lang="pl-PL"/>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F752B-FC58-44C1-A742-1AC146062326}" type="slidenum">
              <a:rPr lang="pl-PL" smtClean="0"/>
              <a:t>‹#›</a:t>
            </a:fld>
            <a:endParaRPr lang="pl-PL"/>
          </a:p>
        </p:txBody>
      </p:sp>
    </p:spTree>
    <p:extLst>
      <p:ext uri="{BB962C8B-B14F-4D97-AF65-F5344CB8AC3E}">
        <p14:creationId xmlns:p14="http://schemas.microsoft.com/office/powerpoint/2010/main" val="1507849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2458278"/>
            <a:ext cx="9144000" cy="2034785"/>
          </a:xfrm>
        </p:spPr>
        <p:txBody>
          <a:bodyPr>
            <a:normAutofit/>
          </a:bodyPr>
          <a:lstStyle/>
          <a:p>
            <a:r>
              <a:rPr lang="pl-PL" sz="900" dirty="0"/>
              <a:t>`</a:t>
            </a:r>
          </a:p>
        </p:txBody>
      </p:sp>
      <p:sp>
        <p:nvSpPr>
          <p:cNvPr id="3" name="Podtytuł 2"/>
          <p:cNvSpPr>
            <a:spLocks noGrp="1"/>
          </p:cNvSpPr>
          <p:nvPr>
            <p:ph type="subTitle" idx="1"/>
          </p:nvPr>
        </p:nvSpPr>
        <p:spPr>
          <a:xfrm>
            <a:off x="742122" y="4752714"/>
            <a:ext cx="11131826" cy="1588450"/>
          </a:xfrm>
        </p:spPr>
        <p:txBody>
          <a:bodyPr>
            <a:normAutofit/>
          </a:bodyPr>
          <a:lstStyle/>
          <a:p>
            <a:endParaRPr lang="pl-PL" dirty="0"/>
          </a:p>
          <a:p>
            <a:pPr>
              <a:lnSpc>
                <a:spcPct val="107000"/>
              </a:lnSpc>
              <a:spcAft>
                <a:spcPts val="800"/>
              </a:spcAft>
            </a:pPr>
            <a:r>
              <a:rPr lang="pl-PL" b="1" dirty="0">
                <a:solidFill>
                  <a:srgbClr val="333333"/>
                </a:solidFill>
                <a:latin typeface="Lato"/>
              </a:rPr>
              <a:t>Model finansowania inwestycji oraz bieżącego utrzymania basenowych kompleksów rekreacyjnych</a:t>
            </a:r>
            <a:endParaRPr lang="pl-PL" dirty="0"/>
          </a:p>
        </p:txBody>
      </p:sp>
      <p:sp>
        <p:nvSpPr>
          <p:cNvPr id="4" name="pole tekstowe 3"/>
          <p:cNvSpPr txBox="1"/>
          <p:nvPr/>
        </p:nvSpPr>
        <p:spPr>
          <a:xfrm>
            <a:off x="8984974" y="5660487"/>
            <a:ext cx="2716696" cy="923330"/>
          </a:xfrm>
          <a:prstGeom prst="rect">
            <a:avLst/>
          </a:prstGeom>
          <a:noFill/>
        </p:spPr>
        <p:txBody>
          <a:bodyPr wrap="square" rtlCol="0">
            <a:spAutoFit/>
          </a:bodyPr>
          <a:lstStyle/>
          <a:p>
            <a:endParaRPr lang="pl-PL" b="1" dirty="0"/>
          </a:p>
          <a:p>
            <a:endParaRPr lang="pl-PL" b="1" dirty="0"/>
          </a:p>
          <a:p>
            <a:r>
              <a:rPr lang="pl-PL" b="1" dirty="0"/>
              <a:t>Kalisz 16 listopada 2017</a:t>
            </a:r>
          </a:p>
        </p:txBody>
      </p:sp>
      <p:pic>
        <p:nvPicPr>
          <p:cNvPr id="7" name="Obraz 6"/>
          <p:cNvPicPr>
            <a:picLocks noChangeAspect="1"/>
          </p:cNvPicPr>
          <p:nvPr/>
        </p:nvPicPr>
        <p:blipFill>
          <a:blip r:embed="rId2"/>
          <a:stretch>
            <a:fillRect/>
          </a:stretch>
        </p:blipFill>
        <p:spPr>
          <a:xfrm>
            <a:off x="10554612" y="261236"/>
            <a:ext cx="859611" cy="573074"/>
          </a:xfrm>
          <a:prstGeom prst="rect">
            <a:avLst/>
          </a:prstGeom>
        </p:spPr>
      </p:pic>
      <p:pic>
        <p:nvPicPr>
          <p:cNvPr id="6" name="Obraz 5">
            <a:extLst>
              <a:ext uri="{FF2B5EF4-FFF2-40B4-BE49-F238E27FC236}">
                <a16:creationId xmlns:a16="http://schemas.microsoft.com/office/drawing/2014/main" id="{3FF17476-0C7F-4B8F-AC1B-5D75FCEBFB3A}"/>
              </a:ext>
            </a:extLst>
          </p:cNvPr>
          <p:cNvPicPr>
            <a:picLocks noChangeAspect="1"/>
          </p:cNvPicPr>
          <p:nvPr/>
        </p:nvPicPr>
        <p:blipFill>
          <a:blip r:embed="rId3"/>
          <a:stretch>
            <a:fillRect/>
          </a:stretch>
        </p:blipFill>
        <p:spPr>
          <a:xfrm>
            <a:off x="3896139" y="516836"/>
            <a:ext cx="4837043" cy="1033668"/>
          </a:xfrm>
          <a:prstGeom prst="rect">
            <a:avLst/>
          </a:prstGeom>
        </p:spPr>
      </p:pic>
      <p:pic>
        <p:nvPicPr>
          <p:cNvPr id="8" name="Obraz 7">
            <a:extLst>
              <a:ext uri="{FF2B5EF4-FFF2-40B4-BE49-F238E27FC236}">
                <a16:creationId xmlns:a16="http://schemas.microsoft.com/office/drawing/2014/main" id="{E9C30D08-3E39-413E-BF1C-819E37FCDF4D}"/>
              </a:ext>
            </a:extLst>
          </p:cNvPr>
          <p:cNvPicPr>
            <a:picLocks noChangeAspect="1"/>
          </p:cNvPicPr>
          <p:nvPr/>
        </p:nvPicPr>
        <p:blipFill>
          <a:blip r:embed="rId4"/>
          <a:stretch>
            <a:fillRect/>
          </a:stretch>
        </p:blipFill>
        <p:spPr>
          <a:xfrm>
            <a:off x="2875722" y="1908312"/>
            <a:ext cx="6692348" cy="2844401"/>
          </a:xfrm>
          <a:prstGeom prst="rect">
            <a:avLst/>
          </a:prstGeom>
        </p:spPr>
      </p:pic>
    </p:spTree>
    <p:extLst>
      <p:ext uri="{BB962C8B-B14F-4D97-AF65-F5344CB8AC3E}">
        <p14:creationId xmlns:p14="http://schemas.microsoft.com/office/powerpoint/2010/main" val="26200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r>
              <a:rPr lang="pl-PL" sz="2200" dirty="0"/>
              <a:t> </a:t>
            </a:r>
          </a:p>
        </p:txBody>
      </p:sp>
      <p:sp>
        <p:nvSpPr>
          <p:cNvPr id="3" name="Podtytuł 2"/>
          <p:cNvSpPr>
            <a:spLocks noGrp="1"/>
          </p:cNvSpPr>
          <p:nvPr>
            <p:ph type="subTitle" idx="1"/>
          </p:nvPr>
        </p:nvSpPr>
        <p:spPr>
          <a:xfrm>
            <a:off x="2135559" y="1540192"/>
            <a:ext cx="7920880" cy="3240360"/>
          </a:xfrm>
        </p:spPr>
        <p:txBody>
          <a:bodyPr>
            <a:normAutofit fontScale="62500" lnSpcReduction="20000"/>
          </a:bodyPr>
          <a:lstStyle/>
          <a:p>
            <a:pPr algn="just"/>
            <a:r>
              <a:rPr lang="pl-PL" sz="2600" u="sng" dirty="0">
                <a:solidFill>
                  <a:schemeClr val="tx1"/>
                </a:solidFill>
              </a:rPr>
              <a:t>Zamówienia udzielane podmiotom z punktów 1-4 (slajd poprzedni) </a:t>
            </a:r>
          </a:p>
          <a:p>
            <a:pPr algn="just"/>
            <a:r>
              <a:rPr lang="pl-PL" sz="2600" dirty="0">
                <a:solidFill>
                  <a:schemeClr val="tx1"/>
                </a:solidFill>
              </a:rPr>
              <a:t>nie jest objęte zakresem stosowania dyrektywy, jeżeli spełnione są wszystkie następujące warunki:</a:t>
            </a:r>
          </a:p>
          <a:p>
            <a:pPr algn="just"/>
            <a:r>
              <a:rPr lang="pl-PL" sz="2600" dirty="0">
                <a:solidFill>
                  <a:schemeClr val="tx1"/>
                </a:solidFill>
              </a:rPr>
              <a:t>• instytucja zamawiająca sprawuje nad daną osobą prawną kontrolę podobną do kontroli, jaką sprawuje nad własnymi jednostkami;</a:t>
            </a:r>
          </a:p>
          <a:p>
            <a:pPr algn="just"/>
            <a:endParaRPr lang="pl-PL" sz="2600" dirty="0">
              <a:solidFill>
                <a:schemeClr val="tx1"/>
              </a:solidFill>
            </a:endParaRPr>
          </a:p>
          <a:p>
            <a:pPr algn="just"/>
            <a:r>
              <a:rPr lang="pl-PL" sz="2600" dirty="0">
                <a:solidFill>
                  <a:schemeClr val="tx1"/>
                </a:solidFill>
              </a:rPr>
              <a:t>• ponad 80 % działalności kontrolowanej osoby prawnej jest prowadzone w ramach wykonywania zadań powierzonych jej przez instytucję zamawiającą sprawującą kontrolę lub przez inne osoby prawne kontrolowane przez tę instytucję zamawiającą; oraz</a:t>
            </a:r>
          </a:p>
          <a:p>
            <a:pPr algn="just"/>
            <a:endParaRPr lang="pl-PL" sz="2600" dirty="0">
              <a:solidFill>
                <a:schemeClr val="tx1"/>
              </a:solidFill>
            </a:endParaRPr>
          </a:p>
          <a:p>
            <a:pPr algn="just"/>
            <a:r>
              <a:rPr lang="pl-PL" sz="2600" dirty="0">
                <a:solidFill>
                  <a:schemeClr val="tx1"/>
                </a:solidFill>
              </a:rPr>
              <a:t>• w kontrolowanej osobie prawnej nie ma bezpośredniego udziału kapitału prywatnego, z wyjątkiem form udziału kapitału prywatnego o charakterze niekontrolującym i nieblokującym, wymaganych na mocy krajowych przepisów ustawowych, zgodnie z Traktatami, oraz nie wywierających decydującego wpływu na kontrolowaną osobę prawną.</a:t>
            </a:r>
          </a:p>
          <a:p>
            <a:pPr algn="just"/>
            <a:endParaRPr lang="pl-PL" sz="1600" dirty="0"/>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a:ea typeface="+mj-ea"/>
                <a:cs typeface="+mj-cs"/>
              </a:rPr>
              <a:t> *źródło: https://www.uzp.gov.pl/__data/assets/pdf_file/0030/24879/UZP_dyrektywy.pdf</a:t>
            </a:r>
            <a:br>
              <a:rPr kumimoji="0" lang="pl-PL" sz="1400" b="0" i="0" u="none" strike="noStrike" kern="1200" cap="none" spc="0" normalizeH="0" baseline="0" noProof="0" dirty="0">
                <a:ln>
                  <a:noFill/>
                </a:ln>
                <a:solidFill>
                  <a:prstClr val="black"/>
                </a:solidFill>
                <a:effectLst/>
                <a:uLnTx/>
                <a:uFillTx/>
                <a:latin typeface="Calibri"/>
                <a:ea typeface="+mj-ea"/>
                <a:cs typeface="+mj-cs"/>
              </a:rPr>
            </a:br>
            <a:r>
              <a:rPr kumimoji="0" lang="pl-PL" sz="2200" b="0" i="0" u="none" strike="noStrike" kern="1200" cap="none" spc="0" normalizeH="0" baseline="0" noProof="0" dirty="0">
                <a:ln>
                  <a:noFill/>
                </a:ln>
                <a:solidFill>
                  <a:prstClr val="black"/>
                </a:solidFill>
                <a:effectLst/>
                <a:uLnTx/>
                <a:uFillTx/>
                <a:latin typeface="Calibri"/>
                <a:ea typeface="+mj-ea"/>
                <a:cs typeface="+mj-cs"/>
              </a:rPr>
              <a:t>_____________________________________________________</a:t>
            </a:r>
          </a:p>
        </p:txBody>
      </p:sp>
      <p:sp>
        <p:nvSpPr>
          <p:cNvPr id="4" name="pole tekstowe 3"/>
          <p:cNvSpPr txBox="1"/>
          <p:nvPr/>
        </p:nvSpPr>
        <p:spPr>
          <a:xfrm>
            <a:off x="2135559" y="5013176"/>
            <a:ext cx="7772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sng" strike="noStrike" kern="1200" cap="none" spc="0" normalizeH="0" baseline="0" noProof="0" dirty="0">
                <a:ln>
                  <a:noFill/>
                </a:ln>
                <a:solidFill>
                  <a:prstClr val="black"/>
                </a:solidFill>
                <a:effectLst/>
                <a:uLnTx/>
                <a:uFillTx/>
                <a:latin typeface="Calibri"/>
                <a:ea typeface="+mn-ea"/>
                <a:cs typeface="+mn-cs"/>
              </a:rPr>
              <a:t>Wnioski: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prstClr val="black"/>
                </a:solidFill>
                <a:effectLst/>
                <a:uLnTx/>
                <a:uFillTx/>
                <a:latin typeface="Calibri"/>
                <a:ea typeface="+mn-ea"/>
                <a:cs typeface="+mn-cs"/>
              </a:rPr>
              <a:t>Spółka komunalna spełniająca powyższe kryteria wyłączona jest spod reżimu zamówień  publicznych</a:t>
            </a:r>
          </a:p>
        </p:txBody>
      </p:sp>
      <p:sp>
        <p:nvSpPr>
          <p:cNvPr id="8" name="pole tekstowe 7"/>
          <p:cNvSpPr txBox="1"/>
          <p:nvPr/>
        </p:nvSpPr>
        <p:spPr>
          <a:xfrm>
            <a:off x="1888966" y="910512"/>
            <a:ext cx="77309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1" u="none" strike="noStrike" kern="1200" cap="none" spc="0" normalizeH="0" baseline="0" noProof="0" dirty="0">
                <a:ln>
                  <a:noFill/>
                </a:ln>
                <a:solidFill>
                  <a:prstClr val="black"/>
                </a:solidFill>
                <a:effectLst/>
                <a:uLnTx/>
                <a:uFillTx/>
                <a:latin typeface="Calibri"/>
                <a:ea typeface="+mn-ea"/>
                <a:cs typeface="+mn-cs"/>
              </a:rPr>
              <a:t>Dyrektywa Parlamentu Europejskiego i Rady 2014/24/UE z dnia 26 lutego 2014 r.</a:t>
            </a:r>
            <a:br>
              <a:rPr kumimoji="0" lang="pl-PL" sz="1800" b="0" i="1" u="none" strike="noStrike" kern="1200" cap="none" spc="0" normalizeH="0" baseline="0" noProof="0" dirty="0">
                <a:ln>
                  <a:noFill/>
                </a:ln>
                <a:solidFill>
                  <a:prstClr val="black"/>
                </a:solidFill>
                <a:effectLst/>
                <a:uLnTx/>
                <a:uFillTx/>
                <a:latin typeface="Calibri"/>
                <a:ea typeface="+mn-ea"/>
                <a:cs typeface="+mn-cs"/>
              </a:rPr>
            </a:br>
            <a:endParaRPr kumimoji="0" lang="pl-PL" sz="18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6" name="Obraz 5">
            <a:extLst>
              <a:ext uri="{FF2B5EF4-FFF2-40B4-BE49-F238E27FC236}">
                <a16:creationId xmlns:a16="http://schemas.microsoft.com/office/drawing/2014/main" id="{61052716-CBA3-44AF-83C7-EE4B39DF1853}"/>
              </a:ext>
            </a:extLst>
          </p:cNvPr>
          <p:cNvPicPr>
            <a:picLocks noChangeAspect="1"/>
          </p:cNvPicPr>
          <p:nvPr/>
        </p:nvPicPr>
        <p:blipFill>
          <a:blip r:embed="rId2"/>
          <a:stretch>
            <a:fillRect/>
          </a:stretch>
        </p:blipFill>
        <p:spPr>
          <a:xfrm>
            <a:off x="10989793" y="337438"/>
            <a:ext cx="859611" cy="573074"/>
          </a:xfrm>
          <a:prstGeom prst="rect">
            <a:avLst/>
          </a:prstGeom>
        </p:spPr>
      </p:pic>
      <p:pic>
        <p:nvPicPr>
          <p:cNvPr id="7" name="Obraz 6">
            <a:extLst>
              <a:ext uri="{FF2B5EF4-FFF2-40B4-BE49-F238E27FC236}">
                <a16:creationId xmlns:a16="http://schemas.microsoft.com/office/drawing/2014/main" id="{22A18BE8-66B5-4559-B16C-0EDCC263E291}"/>
              </a:ext>
            </a:extLst>
          </p:cNvPr>
          <p:cNvPicPr>
            <a:picLocks noChangeAspect="1"/>
          </p:cNvPicPr>
          <p:nvPr/>
        </p:nvPicPr>
        <p:blipFill>
          <a:blip r:embed="rId3"/>
          <a:stretch>
            <a:fillRect/>
          </a:stretch>
        </p:blipFill>
        <p:spPr>
          <a:xfrm>
            <a:off x="700404" y="391829"/>
            <a:ext cx="5761219" cy="402371"/>
          </a:xfrm>
          <a:prstGeom prst="rect">
            <a:avLst/>
          </a:prstGeom>
        </p:spPr>
      </p:pic>
    </p:spTree>
    <p:extLst>
      <p:ext uri="{BB962C8B-B14F-4D97-AF65-F5344CB8AC3E}">
        <p14:creationId xmlns:p14="http://schemas.microsoft.com/office/powerpoint/2010/main" val="185953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r>
              <a:rPr lang="pl-PL" dirty="0"/>
              <a:t> </a:t>
            </a:r>
            <a:br>
              <a:rPr lang="pl-PL" dirty="0"/>
            </a:br>
            <a:r>
              <a:rPr lang="pl-PL" sz="2400" dirty="0"/>
              <a:t>Kryteria świadczenia UOIG 1/3</a:t>
            </a:r>
            <a:br>
              <a:rPr lang="pl-PL" sz="2400" dirty="0"/>
            </a:br>
            <a:r>
              <a:rPr lang="pl-PL" sz="2200" dirty="0"/>
              <a:t>_____________________________________________________</a:t>
            </a:r>
          </a:p>
        </p:txBody>
      </p:sp>
      <p:sp>
        <p:nvSpPr>
          <p:cNvPr id="3" name="Podtytuł 2"/>
          <p:cNvSpPr>
            <a:spLocks noGrp="1"/>
          </p:cNvSpPr>
          <p:nvPr>
            <p:ph type="subTitle" idx="1"/>
          </p:nvPr>
        </p:nvSpPr>
        <p:spPr>
          <a:xfrm>
            <a:off x="2135560" y="881337"/>
            <a:ext cx="7920880" cy="4804318"/>
          </a:xfrm>
        </p:spPr>
        <p:txBody>
          <a:bodyPr>
            <a:normAutofit fontScale="47500" lnSpcReduction="20000"/>
          </a:bodyPr>
          <a:lstStyle/>
          <a:p>
            <a:pPr algn="just"/>
            <a:endParaRPr lang="pl-PL" dirty="0"/>
          </a:p>
          <a:p>
            <a:pPr algn="just">
              <a:lnSpc>
                <a:spcPct val="120000"/>
              </a:lnSpc>
            </a:pPr>
            <a:r>
              <a:rPr lang="pl-PL" dirty="0"/>
              <a:t>	</a:t>
            </a:r>
            <a:r>
              <a:rPr lang="pl-PL" sz="5100" dirty="0"/>
              <a:t>„</a:t>
            </a:r>
            <a:r>
              <a:rPr lang="pl-PL" sz="5100" dirty="0">
                <a:solidFill>
                  <a:schemeClr val="tx1"/>
                </a:solidFill>
              </a:rPr>
              <a:t>Jednak subwencje publiczne mające na celu umożliwienie działalności w zakresie regularnych usług transportu miejskiego, podmiejskiego lub regionalnego nie wchodzą w zakres stosowania tego postanowienia w zakresie, w jakim takie subwencje należy uważać za rekompensatę stanowiącą świadczenie wzajemne za świadczenia przedsiębiorstw będących beneficjentami w celu wykonania zobowiązań do świadczenia usług publicznych. Do celów stosowania tego kryterium sąd odsyłający powinien ustalić, czy zostały spełnione następujące przesłanki:</a:t>
            </a:r>
          </a:p>
        </p:txBody>
      </p:sp>
      <p:sp>
        <p:nvSpPr>
          <p:cNvPr id="5" name="Tytuł 1"/>
          <p:cNvSpPr txBox="1">
            <a:spLocks/>
          </p:cNvSpPr>
          <p:nvPr/>
        </p:nvSpPr>
        <p:spPr>
          <a:xfrm>
            <a:off x="1847528" y="5805265"/>
            <a:ext cx="7772400" cy="11005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a:t>
            </a:r>
            <a:r>
              <a:rPr lang="pl-PL" sz="1100" dirty="0">
                <a:solidFill>
                  <a:prstClr val="black"/>
                </a:solidFill>
                <a:latin typeface="Calibri"/>
              </a:rPr>
              <a:t>*źródło http://eur-lex.europa.eu/legal- </a:t>
            </a:r>
            <a:r>
              <a:rPr lang="pl-PL" sz="1100" dirty="0" err="1">
                <a:solidFill>
                  <a:prstClr val="black"/>
                </a:solidFill>
                <a:latin typeface="Calibri"/>
              </a:rPr>
              <a:t>content</a:t>
            </a:r>
            <a:r>
              <a:rPr lang="pl-PL" sz="1100" dirty="0">
                <a:solidFill>
                  <a:prstClr val="black"/>
                </a:solidFill>
                <a:latin typeface="Calibri"/>
              </a:rPr>
              <a:t>/PL/TXT/HTML/?</a:t>
            </a:r>
            <a:r>
              <a:rPr lang="pl-PL" sz="1100" dirty="0" err="1">
                <a:solidFill>
                  <a:prstClr val="black"/>
                </a:solidFill>
                <a:latin typeface="Calibri"/>
              </a:rPr>
              <a:t>isOldUri</a:t>
            </a:r>
            <a:r>
              <a:rPr lang="pl-PL" sz="1100" dirty="0">
                <a:solidFill>
                  <a:prstClr val="black"/>
                </a:solidFill>
                <a:latin typeface="Calibri"/>
              </a:rPr>
              <a:t>=</a:t>
            </a:r>
            <a:r>
              <a:rPr lang="pl-PL" sz="1100" dirty="0" err="1">
                <a:solidFill>
                  <a:prstClr val="black"/>
                </a:solidFill>
                <a:latin typeface="Calibri"/>
              </a:rPr>
              <a:t>true&amp;uri</a:t>
            </a:r>
            <a:r>
              <a:rPr lang="pl-PL" sz="1100" dirty="0">
                <a:solidFill>
                  <a:prstClr val="black"/>
                </a:solidFill>
                <a:latin typeface="Calibri"/>
              </a:rPr>
              <a:t>=CELEX:62000CJ0280</a:t>
            </a:r>
          </a:p>
          <a:p>
            <a:pPr algn="l"/>
            <a:r>
              <a:rPr lang="pl-PL" sz="1100" dirty="0">
                <a:solidFill>
                  <a:prstClr val="black"/>
                </a:solidFill>
                <a:latin typeface="Calibri"/>
              </a:rPr>
              <a:t>WYROK TRYBUNAŁU z dnia 24 lipca 2003 r.(*) Rozporządzenie (EWG) nr 1191/69 – Działalność w zakresie regularnych usług transportu miejskiego, podmiejskiego lub regionalnego – Subwencje publiczne – Pojęcie pomocy państwa – Rekompensata stanowiąca świadczenie wzajemne z tytułu zobowiązania do świadczenia usług publicznych W sprawie C‑280/00 mającej za przedmiot skierowany do Trybunału, na podstawie art. 234 WE, przez </a:t>
            </a:r>
            <a:r>
              <a:rPr lang="pl-PL" sz="1100" dirty="0" err="1">
                <a:solidFill>
                  <a:prstClr val="black"/>
                </a:solidFill>
                <a:latin typeface="Calibri"/>
              </a:rPr>
              <a:t>Bundesverwaltungsgericht</a:t>
            </a:r>
            <a:r>
              <a:rPr lang="pl-PL" sz="1100" dirty="0">
                <a:solidFill>
                  <a:prstClr val="black"/>
                </a:solidFill>
                <a:latin typeface="Calibri"/>
              </a:rPr>
              <a:t> (Niemcy) wniosek o wydanie, w ramach zawisłego przed tym sądem sporu między:  </a:t>
            </a:r>
            <a:r>
              <a:rPr lang="pl-PL" sz="1100" dirty="0" err="1">
                <a:solidFill>
                  <a:prstClr val="black"/>
                </a:solidFill>
                <a:latin typeface="Calibri"/>
              </a:rPr>
              <a:t>Altmark</a:t>
            </a:r>
            <a:r>
              <a:rPr lang="pl-PL" sz="1100" dirty="0">
                <a:solidFill>
                  <a:prstClr val="black"/>
                </a:solidFill>
                <a:latin typeface="Calibri"/>
              </a:rPr>
              <a:t> Trans GmbH, </a:t>
            </a:r>
            <a:r>
              <a:rPr lang="pl-PL" sz="1100" dirty="0" err="1">
                <a:solidFill>
                  <a:prstClr val="black"/>
                </a:solidFill>
                <a:latin typeface="Calibri"/>
              </a:rPr>
              <a:t>Regierungspräsidium</a:t>
            </a:r>
            <a:r>
              <a:rPr lang="pl-PL" sz="1100" dirty="0">
                <a:solidFill>
                  <a:prstClr val="black"/>
                </a:solidFill>
                <a:latin typeface="Calibri"/>
              </a:rPr>
              <a:t> Magdeburg</a:t>
            </a:r>
            <a:br>
              <a:rPr lang="pl-PL" sz="11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798" y="229606"/>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944D20FD-F06B-4690-B522-C215141B41EF}"/>
              </a:ext>
            </a:extLst>
          </p:cNvPr>
          <p:cNvPicPr>
            <a:picLocks noChangeAspect="1"/>
          </p:cNvPicPr>
          <p:nvPr/>
        </p:nvPicPr>
        <p:blipFill>
          <a:blip r:embed="rId3"/>
          <a:stretch>
            <a:fillRect/>
          </a:stretch>
        </p:blipFill>
        <p:spPr>
          <a:xfrm>
            <a:off x="707365" y="113778"/>
            <a:ext cx="5761219" cy="402371"/>
          </a:xfrm>
          <a:prstGeom prst="rect">
            <a:avLst/>
          </a:prstGeom>
        </p:spPr>
      </p:pic>
    </p:spTree>
    <p:extLst>
      <p:ext uri="{BB962C8B-B14F-4D97-AF65-F5344CB8AC3E}">
        <p14:creationId xmlns:p14="http://schemas.microsoft.com/office/powerpoint/2010/main" val="64202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135560" y="1124744"/>
            <a:ext cx="7920880" cy="4752528"/>
          </a:xfrm>
        </p:spPr>
        <p:txBody>
          <a:bodyPr>
            <a:normAutofit fontScale="32500" lnSpcReduction="20000"/>
          </a:bodyPr>
          <a:lstStyle/>
          <a:p>
            <a:pPr algn="just"/>
            <a:endParaRPr lang="pl-PL" dirty="0"/>
          </a:p>
          <a:p>
            <a:pPr algn="just"/>
            <a:endParaRPr lang="pl-PL" sz="3600" dirty="0">
              <a:solidFill>
                <a:schemeClr val="tx1"/>
              </a:solidFill>
            </a:endParaRPr>
          </a:p>
          <a:p>
            <a:pPr algn="just"/>
            <a:r>
              <a:rPr lang="pl-PL" sz="7200" dirty="0">
                <a:solidFill>
                  <a:schemeClr val="tx1"/>
                </a:solidFill>
              </a:rPr>
              <a:t>– </a:t>
            </a:r>
            <a:r>
              <a:rPr lang="pl-PL" sz="7200" b="1" dirty="0">
                <a:solidFill>
                  <a:schemeClr val="tx1"/>
                </a:solidFill>
              </a:rPr>
              <a:t>po pierwsze</a:t>
            </a:r>
            <a:r>
              <a:rPr lang="pl-PL" sz="7200" dirty="0">
                <a:solidFill>
                  <a:schemeClr val="tx1"/>
                </a:solidFill>
              </a:rPr>
              <a:t>, przedsiębiorstwo będące beneficjentem zostało rzeczywiście obciążone wykonaniem zobowiązań do świadczenia usług publicznych i zobowiązania te powinny być jasno określone;</a:t>
            </a:r>
          </a:p>
          <a:p>
            <a:pPr algn="just"/>
            <a:r>
              <a:rPr lang="pl-PL" sz="7200" dirty="0">
                <a:solidFill>
                  <a:schemeClr val="tx1"/>
                </a:solidFill>
              </a:rPr>
              <a:t>– </a:t>
            </a:r>
            <a:r>
              <a:rPr lang="pl-PL" sz="7200" b="1" dirty="0">
                <a:solidFill>
                  <a:schemeClr val="tx1"/>
                </a:solidFill>
              </a:rPr>
              <a:t>po drugie</a:t>
            </a:r>
            <a:r>
              <a:rPr lang="pl-PL" sz="7200" dirty="0">
                <a:solidFill>
                  <a:schemeClr val="tx1"/>
                </a:solidFill>
              </a:rPr>
              <a:t>, parametry, na podstawie których obliczona jest rekompensata, zostały wcześniej ustalone w obiektywny i przejrzysty sposób;</a:t>
            </a:r>
          </a:p>
          <a:p>
            <a:pPr algn="just"/>
            <a:r>
              <a:rPr lang="pl-PL" sz="7200" dirty="0">
                <a:solidFill>
                  <a:schemeClr val="tx1"/>
                </a:solidFill>
              </a:rPr>
              <a:t>–  </a:t>
            </a:r>
            <a:r>
              <a:rPr lang="pl-PL" sz="7200" b="1" dirty="0">
                <a:solidFill>
                  <a:schemeClr val="tx1"/>
                </a:solidFill>
              </a:rPr>
              <a:t>po trzecie</a:t>
            </a:r>
            <a:r>
              <a:rPr lang="pl-PL" sz="7200" dirty="0">
                <a:solidFill>
                  <a:schemeClr val="tx1"/>
                </a:solidFill>
              </a:rPr>
              <a:t>, rekompensata nie przekracza kwoty niezbędnej do pokrycia całości lub części kosztów poniesionych w celu wykonania zobowiązań do świadczenia usług publicznych, przy uwzględnieniu związanych z nimi przychodów oraz rozsądnego zysku z tytułu wypełniania tych zobowiązań;</a:t>
            </a:r>
          </a:p>
          <a:p>
            <a:pPr algn="just"/>
            <a:endParaRPr lang="pl-PL" sz="7200" dirty="0">
              <a:solidFill>
                <a:schemeClr val="tx1"/>
              </a:solidFill>
            </a:endParaRPr>
          </a:p>
        </p:txBody>
      </p:sp>
      <p:sp>
        <p:nvSpPr>
          <p:cNvPr id="6" name="Tytuł 1"/>
          <p:cNvSpPr txBox="1">
            <a:spLocks/>
          </p:cNvSpPr>
          <p:nvPr/>
        </p:nvSpPr>
        <p:spPr>
          <a:xfrm>
            <a:off x="2209800" y="188642"/>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dirty="0">
                <a:solidFill>
                  <a:prstClr val="black"/>
                </a:solidFill>
                <a:latin typeface="Calibri"/>
              </a:rPr>
              <a:t> </a:t>
            </a:r>
          </a:p>
          <a:p>
            <a:r>
              <a:rPr lang="pl-PL" sz="2400" dirty="0">
                <a:solidFill>
                  <a:prstClr val="black"/>
                </a:solidFill>
                <a:latin typeface="Calibri"/>
              </a:rPr>
              <a:t>Kryteria świadczenia UOIG 2/3</a:t>
            </a:r>
            <a:br>
              <a:rPr lang="pl-PL" dirty="0">
                <a:solidFill>
                  <a:prstClr val="black"/>
                </a:solidFill>
                <a:latin typeface="Calibri"/>
              </a:rPr>
            </a:br>
            <a:r>
              <a:rPr lang="pl-PL" sz="2200" dirty="0">
                <a:solidFill>
                  <a:prstClr val="black"/>
                </a:solidFill>
                <a:latin typeface="Calibri"/>
              </a:rPr>
              <a:t>_____________________________________________________</a:t>
            </a:r>
          </a:p>
        </p:txBody>
      </p:sp>
      <p:sp>
        <p:nvSpPr>
          <p:cNvPr id="7" name="Tytuł 1"/>
          <p:cNvSpPr txBox="1">
            <a:spLocks/>
          </p:cNvSpPr>
          <p:nvPr/>
        </p:nvSpPr>
        <p:spPr>
          <a:xfrm>
            <a:off x="1847528" y="5805265"/>
            <a:ext cx="7772400" cy="11005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a:t>
            </a:r>
            <a:r>
              <a:rPr lang="pl-PL" sz="1100" dirty="0">
                <a:solidFill>
                  <a:prstClr val="black"/>
                </a:solidFill>
                <a:latin typeface="Calibri"/>
              </a:rPr>
              <a:t>*źródło http://eur-lex.europa.eu/legal- </a:t>
            </a:r>
            <a:r>
              <a:rPr lang="pl-PL" sz="1100" dirty="0" err="1">
                <a:solidFill>
                  <a:prstClr val="black"/>
                </a:solidFill>
                <a:latin typeface="Calibri"/>
              </a:rPr>
              <a:t>content</a:t>
            </a:r>
            <a:r>
              <a:rPr lang="pl-PL" sz="1100" dirty="0">
                <a:solidFill>
                  <a:prstClr val="black"/>
                </a:solidFill>
                <a:latin typeface="Calibri"/>
              </a:rPr>
              <a:t>/PL/TXT/HTML/?</a:t>
            </a:r>
            <a:r>
              <a:rPr lang="pl-PL" sz="1100" dirty="0" err="1">
                <a:solidFill>
                  <a:prstClr val="black"/>
                </a:solidFill>
                <a:latin typeface="Calibri"/>
              </a:rPr>
              <a:t>isOldUri</a:t>
            </a:r>
            <a:r>
              <a:rPr lang="pl-PL" sz="1100" dirty="0">
                <a:solidFill>
                  <a:prstClr val="black"/>
                </a:solidFill>
                <a:latin typeface="Calibri"/>
              </a:rPr>
              <a:t>=</a:t>
            </a:r>
            <a:r>
              <a:rPr lang="pl-PL" sz="1100" dirty="0" err="1">
                <a:solidFill>
                  <a:prstClr val="black"/>
                </a:solidFill>
                <a:latin typeface="Calibri"/>
              </a:rPr>
              <a:t>true&amp;uri</a:t>
            </a:r>
            <a:r>
              <a:rPr lang="pl-PL" sz="1100" dirty="0">
                <a:solidFill>
                  <a:prstClr val="black"/>
                </a:solidFill>
                <a:latin typeface="Calibri"/>
              </a:rPr>
              <a:t>=CELEX:62000CJ0280</a:t>
            </a:r>
          </a:p>
          <a:p>
            <a:pPr algn="l"/>
            <a:r>
              <a:rPr lang="pl-PL" sz="1100" dirty="0">
                <a:solidFill>
                  <a:prstClr val="black"/>
                </a:solidFill>
                <a:latin typeface="Calibri"/>
              </a:rPr>
              <a:t>WYROK TRYBUNAŁU z dnia 24 lipca 2003 r.(*) Rozporządzenie (EWG) nr 1191/69 – Działalność w zakresie regularnych usług transportu miejskiego, podmiejskiego lub regionalnego – Subwencje publiczne – Pojęcie pomocy państwa – Rekompensata stanowiąca świadczenie wzajemne z tytułu zobowiązania do świadczenia usług publicznych W sprawie C‑280/00 mającej za przedmiot skierowany do Trybunału, na podstawie art. 234 WE, przez </a:t>
            </a:r>
            <a:r>
              <a:rPr lang="pl-PL" sz="1100" dirty="0" err="1">
                <a:solidFill>
                  <a:prstClr val="black"/>
                </a:solidFill>
                <a:latin typeface="Calibri"/>
              </a:rPr>
              <a:t>Bundesverwaltungsgericht</a:t>
            </a:r>
            <a:r>
              <a:rPr lang="pl-PL" sz="1100" dirty="0">
                <a:solidFill>
                  <a:prstClr val="black"/>
                </a:solidFill>
                <a:latin typeface="Calibri"/>
              </a:rPr>
              <a:t> (Niemcy) wniosek o wydanie, w ramach zawisłego przed tym sądem sporu między:  </a:t>
            </a:r>
            <a:r>
              <a:rPr lang="pl-PL" sz="1100" dirty="0" err="1">
                <a:solidFill>
                  <a:prstClr val="black"/>
                </a:solidFill>
                <a:latin typeface="Calibri"/>
              </a:rPr>
              <a:t>Altmark</a:t>
            </a:r>
            <a:r>
              <a:rPr lang="pl-PL" sz="1100" dirty="0">
                <a:solidFill>
                  <a:prstClr val="black"/>
                </a:solidFill>
                <a:latin typeface="Calibri"/>
              </a:rPr>
              <a:t> Trans GmbH, </a:t>
            </a:r>
            <a:r>
              <a:rPr lang="pl-PL" sz="1100" dirty="0" err="1">
                <a:solidFill>
                  <a:prstClr val="black"/>
                </a:solidFill>
                <a:latin typeface="Calibri"/>
              </a:rPr>
              <a:t>Regierungspräsidium</a:t>
            </a:r>
            <a:r>
              <a:rPr lang="pl-PL" sz="1100" dirty="0">
                <a:solidFill>
                  <a:prstClr val="black"/>
                </a:solidFill>
                <a:latin typeface="Calibri"/>
              </a:rPr>
              <a:t> Magdeburg</a:t>
            </a:r>
            <a:br>
              <a:rPr lang="pl-PL" sz="11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6813" y="154125"/>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az 1">
            <a:extLst>
              <a:ext uri="{FF2B5EF4-FFF2-40B4-BE49-F238E27FC236}">
                <a16:creationId xmlns:a16="http://schemas.microsoft.com/office/drawing/2014/main" id="{19B6DE2A-6F2B-4252-A81A-FF3751B9C48D}"/>
              </a:ext>
            </a:extLst>
          </p:cNvPr>
          <p:cNvPicPr>
            <a:picLocks noChangeAspect="1"/>
          </p:cNvPicPr>
          <p:nvPr/>
        </p:nvPicPr>
        <p:blipFill>
          <a:blip r:embed="rId3"/>
          <a:stretch>
            <a:fillRect/>
          </a:stretch>
        </p:blipFill>
        <p:spPr>
          <a:xfrm>
            <a:off x="496350" y="105816"/>
            <a:ext cx="5761219" cy="402371"/>
          </a:xfrm>
          <a:prstGeom prst="rect">
            <a:avLst/>
          </a:prstGeom>
        </p:spPr>
      </p:pic>
    </p:spTree>
    <p:extLst>
      <p:ext uri="{BB962C8B-B14F-4D97-AF65-F5344CB8AC3E}">
        <p14:creationId xmlns:p14="http://schemas.microsoft.com/office/powerpoint/2010/main" val="198219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209800" y="188642"/>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dirty="0">
                <a:solidFill>
                  <a:prstClr val="black"/>
                </a:solidFill>
                <a:latin typeface="Calibri"/>
              </a:rPr>
              <a:t> </a:t>
            </a:r>
          </a:p>
          <a:p>
            <a:r>
              <a:rPr lang="pl-PL" sz="2400" dirty="0">
                <a:solidFill>
                  <a:prstClr val="black"/>
                </a:solidFill>
                <a:latin typeface="Calibri"/>
              </a:rPr>
              <a:t>Kryteria świadczenia UOIG 3/3</a:t>
            </a:r>
            <a:br>
              <a:rPr lang="pl-PL" dirty="0">
                <a:solidFill>
                  <a:prstClr val="black"/>
                </a:solidFill>
                <a:latin typeface="Calibri"/>
              </a:rPr>
            </a:br>
            <a:r>
              <a:rPr lang="pl-PL" sz="2200" dirty="0">
                <a:solidFill>
                  <a:prstClr val="black"/>
                </a:solidFill>
                <a:latin typeface="Calibri"/>
              </a:rPr>
              <a:t>_____________________________________________________</a:t>
            </a:r>
          </a:p>
        </p:txBody>
      </p:sp>
      <p:sp>
        <p:nvSpPr>
          <p:cNvPr id="5" name="Podtytuł 2"/>
          <p:cNvSpPr txBox="1">
            <a:spLocks/>
          </p:cNvSpPr>
          <p:nvPr/>
        </p:nvSpPr>
        <p:spPr>
          <a:xfrm>
            <a:off x="2135560" y="1124744"/>
            <a:ext cx="7920880" cy="4752528"/>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pl-PL" dirty="0">
              <a:solidFill>
                <a:prstClr val="black"/>
              </a:solidFill>
              <a:latin typeface="Calibri"/>
            </a:endParaRPr>
          </a:p>
          <a:p>
            <a:pPr algn="just"/>
            <a:endParaRPr lang="pl-PL" sz="3600" dirty="0">
              <a:solidFill>
                <a:prstClr val="black"/>
              </a:solidFill>
              <a:latin typeface="Calibri"/>
            </a:endParaRPr>
          </a:p>
          <a:p>
            <a:pPr algn="just"/>
            <a:r>
              <a:rPr lang="pl-PL" sz="7200" b="1" dirty="0">
                <a:solidFill>
                  <a:prstClr val="black"/>
                </a:solidFill>
                <a:latin typeface="Calibri"/>
              </a:rPr>
              <a:t>po czwarte</a:t>
            </a:r>
            <a:r>
              <a:rPr lang="pl-PL" sz="7200" dirty="0">
                <a:solidFill>
                  <a:prstClr val="black"/>
                </a:solidFill>
                <a:latin typeface="Calibri"/>
              </a:rPr>
              <a:t>, jeżeli wybór przedsiębiorstwa, któremu ma zostać powierzone wykonywanie zobowiązań do świadczenia usług publicznych, nie został w danym przypadku dokonany w ramach procedury udzielania zamówień publicznych, pozwalającej na wyłonienie kandydata zdolnego do świadczenia tych usług po najniższym koszcie dla społeczności, poziom koniecznej rekompensaty został ustalony na podstawie analizy kosztów, jakie przeciętne przedsiębiorstwo, prawidłowo zarządzane i wyposażone w środki transportu odpowiednio do tego, by móc uczynić zadość wymogom stawianym usługom publicznym, poniosłoby na wykonanie takich zobowiązań, przy uwzględnieniu związanych z nimi przychodów oraz rozsądnego zysku osiąganego przy wypełnianiu tych zobowiązań.</a:t>
            </a:r>
          </a:p>
        </p:txBody>
      </p:sp>
      <p:sp>
        <p:nvSpPr>
          <p:cNvPr id="6" name="Tytuł 1"/>
          <p:cNvSpPr txBox="1">
            <a:spLocks/>
          </p:cNvSpPr>
          <p:nvPr/>
        </p:nvSpPr>
        <p:spPr>
          <a:xfrm>
            <a:off x="1847528" y="5805265"/>
            <a:ext cx="7772400" cy="11005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a:t>
            </a:r>
            <a:r>
              <a:rPr lang="pl-PL" sz="1100" dirty="0">
                <a:solidFill>
                  <a:prstClr val="black"/>
                </a:solidFill>
                <a:latin typeface="Calibri"/>
              </a:rPr>
              <a:t>*źródło http://eur-lex.europa.eu/legal- </a:t>
            </a:r>
            <a:r>
              <a:rPr lang="pl-PL" sz="1100" dirty="0" err="1">
                <a:solidFill>
                  <a:prstClr val="black"/>
                </a:solidFill>
                <a:latin typeface="Calibri"/>
              </a:rPr>
              <a:t>content</a:t>
            </a:r>
            <a:r>
              <a:rPr lang="pl-PL" sz="1100" dirty="0">
                <a:solidFill>
                  <a:prstClr val="black"/>
                </a:solidFill>
                <a:latin typeface="Calibri"/>
              </a:rPr>
              <a:t>/PL/TXT/HTML/?</a:t>
            </a:r>
            <a:r>
              <a:rPr lang="pl-PL" sz="1100" dirty="0" err="1">
                <a:solidFill>
                  <a:prstClr val="black"/>
                </a:solidFill>
                <a:latin typeface="Calibri"/>
              </a:rPr>
              <a:t>isOldUri</a:t>
            </a:r>
            <a:r>
              <a:rPr lang="pl-PL" sz="1100" dirty="0">
                <a:solidFill>
                  <a:prstClr val="black"/>
                </a:solidFill>
                <a:latin typeface="Calibri"/>
              </a:rPr>
              <a:t>=</a:t>
            </a:r>
            <a:r>
              <a:rPr lang="pl-PL" sz="1100" dirty="0" err="1">
                <a:solidFill>
                  <a:prstClr val="black"/>
                </a:solidFill>
                <a:latin typeface="Calibri"/>
              </a:rPr>
              <a:t>true&amp;uri</a:t>
            </a:r>
            <a:r>
              <a:rPr lang="pl-PL" sz="1100" dirty="0">
                <a:solidFill>
                  <a:prstClr val="black"/>
                </a:solidFill>
                <a:latin typeface="Calibri"/>
              </a:rPr>
              <a:t>=CELEX:62000CJ0280</a:t>
            </a:r>
          </a:p>
          <a:p>
            <a:pPr algn="l"/>
            <a:r>
              <a:rPr lang="pl-PL" sz="1100" dirty="0">
                <a:solidFill>
                  <a:prstClr val="black"/>
                </a:solidFill>
                <a:latin typeface="Calibri"/>
              </a:rPr>
              <a:t>WYROK TRYBUNAŁU z dnia 24 lipca 2003 r.(*) Rozporządzenie (EWG) nr 1191/69 – Działalność w zakresie regularnych usług transportu miejskiego, podmiejskiego lub regionalnego – Subwencje publiczne – Pojęcie pomocy państwa – Rekompensata stanowiąca świadczenie wzajemne z tytułu zobowiązania do świadczenia usług publicznych W sprawie C‑280/00 mającej za przedmiot skierowany do Trybunału, na podstawie art. 234 WE, przez </a:t>
            </a:r>
            <a:r>
              <a:rPr lang="pl-PL" sz="1100" dirty="0" err="1">
                <a:solidFill>
                  <a:prstClr val="black"/>
                </a:solidFill>
                <a:latin typeface="Calibri"/>
              </a:rPr>
              <a:t>Bundesverwaltungsgericht</a:t>
            </a:r>
            <a:r>
              <a:rPr lang="pl-PL" sz="1100" dirty="0">
                <a:solidFill>
                  <a:prstClr val="black"/>
                </a:solidFill>
                <a:latin typeface="Calibri"/>
              </a:rPr>
              <a:t> (Niemcy) wniosek o wydanie, w ramach zawisłego przed tym sądem sporu między:  </a:t>
            </a:r>
            <a:r>
              <a:rPr lang="pl-PL" sz="1100" dirty="0" err="1">
                <a:solidFill>
                  <a:prstClr val="black"/>
                </a:solidFill>
                <a:latin typeface="Calibri"/>
              </a:rPr>
              <a:t>Altmark</a:t>
            </a:r>
            <a:r>
              <a:rPr lang="pl-PL" sz="1100" dirty="0">
                <a:solidFill>
                  <a:prstClr val="black"/>
                </a:solidFill>
                <a:latin typeface="Calibri"/>
              </a:rPr>
              <a:t> Trans GmbH, </a:t>
            </a:r>
            <a:r>
              <a:rPr lang="pl-PL" sz="1100" dirty="0" err="1">
                <a:solidFill>
                  <a:prstClr val="black"/>
                </a:solidFill>
                <a:latin typeface="Calibri"/>
              </a:rPr>
              <a:t>Regierungspräsidium</a:t>
            </a:r>
            <a:r>
              <a:rPr lang="pl-PL" sz="1100" dirty="0">
                <a:solidFill>
                  <a:prstClr val="black"/>
                </a:solidFill>
                <a:latin typeface="Calibri"/>
              </a:rPr>
              <a:t> Magdeburg</a:t>
            </a:r>
            <a:br>
              <a:rPr lang="pl-PL" sz="11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6814" y="1886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az 2">
            <a:extLst>
              <a:ext uri="{FF2B5EF4-FFF2-40B4-BE49-F238E27FC236}">
                <a16:creationId xmlns:a16="http://schemas.microsoft.com/office/drawing/2014/main" id="{70B121D7-E042-45DC-B10E-9226525CCAD7}"/>
              </a:ext>
            </a:extLst>
          </p:cNvPr>
          <p:cNvPicPr>
            <a:picLocks noChangeAspect="1"/>
          </p:cNvPicPr>
          <p:nvPr/>
        </p:nvPicPr>
        <p:blipFill>
          <a:blip r:embed="rId3"/>
          <a:stretch>
            <a:fillRect/>
          </a:stretch>
        </p:blipFill>
        <p:spPr>
          <a:xfrm>
            <a:off x="334781" y="106145"/>
            <a:ext cx="5761219" cy="402371"/>
          </a:xfrm>
          <a:prstGeom prst="rect">
            <a:avLst/>
          </a:prstGeom>
        </p:spPr>
      </p:pic>
    </p:spTree>
    <p:extLst>
      <p:ext uri="{BB962C8B-B14F-4D97-AF65-F5344CB8AC3E}">
        <p14:creationId xmlns:p14="http://schemas.microsoft.com/office/powerpoint/2010/main" val="74424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135560" y="1124744"/>
            <a:ext cx="7920880" cy="4752528"/>
          </a:xfrm>
        </p:spPr>
        <p:txBody>
          <a:bodyPr>
            <a:noAutofit/>
          </a:bodyPr>
          <a:lstStyle/>
          <a:p>
            <a:r>
              <a:rPr lang="pl-PL" sz="2000" dirty="0">
                <a:solidFill>
                  <a:schemeClr val="tx1"/>
                </a:solidFill>
              </a:rPr>
              <a:t>Artykuł 4</a:t>
            </a:r>
          </a:p>
          <a:p>
            <a:r>
              <a:rPr lang="pl-PL" sz="2000" dirty="0">
                <a:solidFill>
                  <a:schemeClr val="tx1"/>
                </a:solidFill>
              </a:rPr>
              <a:t>Powierzenie świadczenia</a:t>
            </a:r>
          </a:p>
          <a:p>
            <a:pPr algn="just"/>
            <a:r>
              <a:rPr lang="pl-PL" sz="2000" dirty="0">
                <a:solidFill>
                  <a:schemeClr val="tx1"/>
                </a:solidFill>
              </a:rPr>
              <a:t>Akt lub akty powinny w szczególności określać:</a:t>
            </a:r>
          </a:p>
          <a:p>
            <a:pPr lvl="1" algn="just"/>
            <a:r>
              <a:rPr lang="pl-PL" sz="2000" dirty="0">
                <a:solidFill>
                  <a:schemeClr val="tx1"/>
                </a:solidFill>
              </a:rPr>
              <a:t>a) przedmiot i czas trwania zobowiązań z tytułu świadczenia usług publicznych;</a:t>
            </a:r>
          </a:p>
          <a:p>
            <a:pPr lvl="1" algn="just"/>
            <a:r>
              <a:rPr lang="pl-PL" sz="2000" dirty="0">
                <a:solidFill>
                  <a:schemeClr val="tx1"/>
                </a:solidFill>
              </a:rPr>
              <a:t>b) nazwę przedsiębiorstwa oraz w stosownych przypadkach odpowiednie terytorium;</a:t>
            </a:r>
          </a:p>
          <a:p>
            <a:pPr lvl="1" algn="just"/>
            <a:r>
              <a:rPr lang="pl-PL" sz="2000" dirty="0">
                <a:solidFill>
                  <a:schemeClr val="tx1"/>
                </a:solidFill>
              </a:rPr>
              <a:t>c) rodzaj wszystkich wyłącznych lub specjalnych praw przyznanych przedsiębiorstwu przez organ powierzający;</a:t>
            </a:r>
          </a:p>
          <a:p>
            <a:pPr lvl="1" algn="just"/>
            <a:r>
              <a:rPr lang="pl-PL" sz="2000" dirty="0">
                <a:solidFill>
                  <a:schemeClr val="tx1"/>
                </a:solidFill>
              </a:rPr>
              <a:t>d) opis mechanizmu rekompensaty oraz wskaźniki służące do obliczania, kontrolowania i przeglądu wysokości rekompensaty;</a:t>
            </a:r>
          </a:p>
          <a:p>
            <a:pPr lvl="1" algn="just"/>
            <a:r>
              <a:rPr lang="pl-PL" sz="2000" dirty="0">
                <a:solidFill>
                  <a:schemeClr val="tx1"/>
                </a:solidFill>
              </a:rPr>
              <a:t>e) ustalenia na temat unikania i odzyskiwania nadwyżek rekompensaty; oraz</a:t>
            </a:r>
          </a:p>
          <a:p>
            <a:pPr lvl="1" algn="just"/>
            <a:r>
              <a:rPr lang="pl-PL" sz="2000" dirty="0">
                <a:solidFill>
                  <a:schemeClr val="tx1"/>
                </a:solidFill>
              </a:rPr>
              <a:t>f) odniesienie do Decyzji Komisji (2012/21/UE)</a:t>
            </a: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Decyzja Komisji (2012/21/UE</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sp>
        <p:nvSpPr>
          <p:cNvPr id="7" name="Tytuł 1"/>
          <p:cNvSpPr>
            <a:spLocks noGrp="1"/>
          </p:cNvSpPr>
          <p:nvPr>
            <p:ph type="ctrTitle"/>
          </p:nvPr>
        </p:nvSpPr>
        <p:spPr>
          <a:xfrm>
            <a:off x="2209800" y="188642"/>
            <a:ext cx="7772400" cy="504055"/>
          </a:xfrm>
        </p:spPr>
        <p:txBody>
          <a:bodyPr>
            <a:noAutofit/>
          </a:bodyPr>
          <a:lstStyle/>
          <a:p>
            <a:br>
              <a:rPr lang="pl-PL" sz="2000" b="1" dirty="0"/>
            </a:br>
            <a:br>
              <a:rPr lang="pl-PL" sz="2000" b="1" dirty="0"/>
            </a:br>
            <a:br>
              <a:rPr lang="pl-PL" sz="2000" b="1" dirty="0"/>
            </a:br>
            <a:r>
              <a:rPr lang="pl-PL" sz="2000" b="1" dirty="0"/>
              <a:t>Elementy jakie powinna zawierać umowa powierzenia zadania</a:t>
            </a:r>
            <a:br>
              <a:rPr lang="pl-PL" sz="2000" b="1" dirty="0"/>
            </a:br>
            <a:r>
              <a:rPr lang="pl-PL" sz="2200" dirty="0"/>
              <a:t>_____________________________________________________</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881" y="406153"/>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az 1">
            <a:extLst>
              <a:ext uri="{FF2B5EF4-FFF2-40B4-BE49-F238E27FC236}">
                <a16:creationId xmlns:a16="http://schemas.microsoft.com/office/drawing/2014/main" id="{3412A5ED-7B36-416A-BBCA-EE50D6DF5781}"/>
              </a:ext>
            </a:extLst>
          </p:cNvPr>
          <p:cNvPicPr>
            <a:picLocks noChangeAspect="1"/>
          </p:cNvPicPr>
          <p:nvPr/>
        </p:nvPicPr>
        <p:blipFill>
          <a:blip r:embed="rId3"/>
          <a:stretch>
            <a:fillRect/>
          </a:stretch>
        </p:blipFill>
        <p:spPr>
          <a:xfrm>
            <a:off x="250380" y="114881"/>
            <a:ext cx="5761219" cy="402371"/>
          </a:xfrm>
          <a:prstGeom prst="rect">
            <a:avLst/>
          </a:prstGeom>
        </p:spPr>
      </p:pic>
    </p:spTree>
    <p:extLst>
      <p:ext uri="{BB962C8B-B14F-4D97-AF65-F5344CB8AC3E}">
        <p14:creationId xmlns:p14="http://schemas.microsoft.com/office/powerpoint/2010/main" val="115152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135560" y="1124744"/>
            <a:ext cx="7920880" cy="4752528"/>
          </a:xfrm>
        </p:spPr>
        <p:txBody>
          <a:bodyPr>
            <a:noAutofit/>
          </a:bodyPr>
          <a:lstStyle/>
          <a:p>
            <a:pPr lvl="0" algn="just"/>
            <a:r>
              <a:rPr lang="pl-PL" sz="3000" dirty="0">
                <a:solidFill>
                  <a:prstClr val="black"/>
                </a:solidFill>
              </a:rPr>
              <a:t>Jedynym przypadkiem, w którym długość okresu powierzenia może przekroczyć 10 lat, jest amortyzacja znacznej inwestycji. </a:t>
            </a:r>
          </a:p>
          <a:p>
            <a:pPr lvl="0" algn="just"/>
            <a:r>
              <a:rPr lang="pl-PL" sz="3000" dirty="0">
                <a:solidFill>
                  <a:prstClr val="black"/>
                </a:solidFill>
              </a:rPr>
              <a:t>Uznanie inwestycji za znaczną zależy zarówno od</a:t>
            </a:r>
          </a:p>
          <a:p>
            <a:pPr lvl="0" algn="just"/>
            <a:r>
              <a:rPr lang="pl-PL" sz="3000" dirty="0">
                <a:solidFill>
                  <a:prstClr val="black"/>
                </a:solidFill>
              </a:rPr>
              <a:t>jej wartości w ujęciu bezwzględnym oraz od jej względnej wartości, która wymaga amortyzacji w okresie dłuższym niż 10 lat w porównaniu z wartością innych aktywów potrzebnych do świadczenia usługi</a:t>
            </a:r>
          </a:p>
          <a:p>
            <a:endParaRPr lang="pl-PL" sz="2000" dirty="0">
              <a:solidFill>
                <a:schemeClr val="tx1"/>
              </a:solidFill>
            </a:endParaRP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Decyzja Komisji (2012/21/UE</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sp>
        <p:nvSpPr>
          <p:cNvPr id="7" name="Tytuł 1"/>
          <p:cNvSpPr>
            <a:spLocks noGrp="1"/>
          </p:cNvSpPr>
          <p:nvPr>
            <p:ph type="ctrTitle"/>
          </p:nvPr>
        </p:nvSpPr>
        <p:spPr>
          <a:xfrm>
            <a:off x="2209800" y="188642"/>
            <a:ext cx="7772400" cy="504055"/>
          </a:xfrm>
        </p:spPr>
        <p:txBody>
          <a:bodyPr>
            <a:noAutofit/>
          </a:bodyPr>
          <a:lstStyle/>
          <a:p>
            <a:br>
              <a:rPr lang="pl-PL" sz="2000" b="1" dirty="0"/>
            </a:br>
            <a:br>
              <a:rPr lang="pl-PL" sz="2000" b="1" dirty="0"/>
            </a:br>
            <a:r>
              <a:rPr lang="pl-PL" sz="2000" b="1" dirty="0"/>
              <a:t>Elementy jakie powinna zawierać umowa powierzenia zadania</a:t>
            </a:r>
            <a:br>
              <a:rPr lang="pl-PL" sz="2000" b="1" dirty="0"/>
            </a:br>
            <a:r>
              <a:rPr lang="pl-PL" sz="2200" dirty="0"/>
              <a:t>_____________________________________________________</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9016" y="406153"/>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az 1">
            <a:extLst>
              <a:ext uri="{FF2B5EF4-FFF2-40B4-BE49-F238E27FC236}">
                <a16:creationId xmlns:a16="http://schemas.microsoft.com/office/drawing/2014/main" id="{F201C275-D4D9-416E-A730-2365E637334D}"/>
              </a:ext>
            </a:extLst>
          </p:cNvPr>
          <p:cNvPicPr>
            <a:picLocks noChangeAspect="1"/>
          </p:cNvPicPr>
          <p:nvPr/>
        </p:nvPicPr>
        <p:blipFill>
          <a:blip r:embed="rId3"/>
          <a:stretch>
            <a:fillRect/>
          </a:stretch>
        </p:blipFill>
        <p:spPr>
          <a:xfrm>
            <a:off x="334781" y="74741"/>
            <a:ext cx="5761219" cy="402371"/>
          </a:xfrm>
          <a:prstGeom prst="rect">
            <a:avLst/>
          </a:prstGeom>
        </p:spPr>
      </p:pic>
    </p:spTree>
    <p:extLst>
      <p:ext uri="{BB962C8B-B14F-4D97-AF65-F5344CB8AC3E}">
        <p14:creationId xmlns:p14="http://schemas.microsoft.com/office/powerpoint/2010/main" val="398278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144837" y="69033"/>
            <a:ext cx="7772400" cy="504055"/>
          </a:xfrm>
        </p:spPr>
        <p:txBody>
          <a:bodyPr>
            <a:noAutofit/>
          </a:bodyPr>
          <a:lstStyle/>
          <a:p>
            <a:pPr algn="l"/>
            <a:br>
              <a:rPr lang="pl-PL" sz="1800" dirty="0"/>
            </a:br>
            <a:br>
              <a:rPr lang="pl-PL" sz="1800" dirty="0"/>
            </a:br>
            <a:br>
              <a:rPr lang="pl-PL" sz="1800" dirty="0"/>
            </a:br>
            <a:br>
              <a:rPr lang="pl-PL" sz="1800" dirty="0"/>
            </a:br>
            <a:br>
              <a:rPr lang="pl-PL" sz="1800" dirty="0"/>
            </a:br>
            <a:br>
              <a:rPr lang="pl-PL" dirty="0"/>
            </a:br>
            <a:r>
              <a:rPr lang="pl-PL" sz="2200" dirty="0"/>
              <a:t>_____________________________________________________</a:t>
            </a:r>
          </a:p>
        </p:txBody>
      </p:sp>
      <p:sp>
        <p:nvSpPr>
          <p:cNvPr id="3" name="Podtytuł 2"/>
          <p:cNvSpPr>
            <a:spLocks noGrp="1"/>
          </p:cNvSpPr>
          <p:nvPr>
            <p:ph type="subTitle" idx="1"/>
          </p:nvPr>
        </p:nvSpPr>
        <p:spPr>
          <a:xfrm>
            <a:off x="2135560" y="6237312"/>
            <a:ext cx="7920880" cy="288032"/>
          </a:xfrm>
        </p:spPr>
        <p:txBody>
          <a:bodyPr>
            <a:noAutofit/>
          </a:bodyPr>
          <a:lstStyle/>
          <a:p>
            <a:pPr algn="just"/>
            <a:r>
              <a:rPr lang="pl-PL" sz="2400" dirty="0">
                <a:solidFill>
                  <a:schemeClr val="tx1"/>
                </a:solidFill>
              </a:rPr>
              <a:t>Źródło:</a:t>
            </a:r>
          </a:p>
          <a:p>
            <a:pPr algn="just"/>
            <a:endParaRPr lang="pl-PL" sz="2400" dirty="0">
              <a:solidFill>
                <a:schemeClr val="tx1"/>
              </a:solidFill>
            </a:endParaRPr>
          </a:p>
          <a:p>
            <a:pPr algn="just"/>
            <a:endParaRPr lang="pl-PL" sz="2400" dirty="0">
              <a:solidFill>
                <a:schemeClr val="tx1"/>
              </a:solidFill>
            </a:endParaRPr>
          </a:p>
          <a:p>
            <a:pPr algn="just"/>
            <a:endParaRPr lang="pl-PL" sz="2400" dirty="0">
              <a:solidFill>
                <a:schemeClr val="tx1"/>
              </a:solidFill>
            </a:endParaRPr>
          </a:p>
          <a:p>
            <a:pPr algn="just"/>
            <a:endParaRPr lang="pl-PL" sz="2400" dirty="0">
              <a:solidFill>
                <a:schemeClr val="tx1"/>
              </a:solidFill>
            </a:endParaRPr>
          </a:p>
        </p:txBody>
      </p:sp>
      <p:pic>
        <p:nvPicPr>
          <p:cNvPr id="4" name="Obraz 3"/>
          <p:cNvPicPr>
            <a:picLocks noChangeAspect="1"/>
          </p:cNvPicPr>
          <p:nvPr/>
        </p:nvPicPr>
        <p:blipFill>
          <a:blip r:embed="rId2"/>
          <a:stretch>
            <a:fillRect/>
          </a:stretch>
        </p:blipFill>
        <p:spPr>
          <a:xfrm>
            <a:off x="1631504" y="1134016"/>
            <a:ext cx="9036496" cy="1615301"/>
          </a:xfrm>
          <a:prstGeom prst="rect">
            <a:avLst/>
          </a:prstGeom>
        </p:spPr>
      </p:pic>
      <p:pic>
        <p:nvPicPr>
          <p:cNvPr id="5" name="Obraz 4"/>
          <p:cNvPicPr>
            <a:picLocks noChangeAspect="1"/>
          </p:cNvPicPr>
          <p:nvPr/>
        </p:nvPicPr>
        <p:blipFill>
          <a:blip r:embed="rId3"/>
          <a:stretch>
            <a:fillRect/>
          </a:stretch>
        </p:blipFill>
        <p:spPr>
          <a:xfrm>
            <a:off x="1524000" y="2749317"/>
            <a:ext cx="9144000" cy="2767915"/>
          </a:xfrm>
          <a:prstGeom prst="rect">
            <a:avLst/>
          </a:prstGeom>
        </p:spPr>
      </p:pic>
      <p:pic>
        <p:nvPicPr>
          <p:cNvPr id="7" name="Obraz 6"/>
          <p:cNvPicPr>
            <a:picLocks noChangeAspect="1"/>
          </p:cNvPicPr>
          <p:nvPr/>
        </p:nvPicPr>
        <p:blipFill>
          <a:blip r:embed="rId4"/>
          <a:stretch>
            <a:fillRect/>
          </a:stretch>
        </p:blipFill>
        <p:spPr>
          <a:xfrm>
            <a:off x="4079776" y="5517232"/>
            <a:ext cx="5328592" cy="1353169"/>
          </a:xfrm>
          <a:prstGeom prst="rect">
            <a:avLst/>
          </a:prstGeom>
        </p:spPr>
      </p:pic>
      <p:pic>
        <p:nvPicPr>
          <p:cNvPr id="6" name="Obraz 5">
            <a:extLst>
              <a:ext uri="{FF2B5EF4-FFF2-40B4-BE49-F238E27FC236}">
                <a16:creationId xmlns:a16="http://schemas.microsoft.com/office/drawing/2014/main" id="{815E279B-EDF3-4B37-86C5-D9801A6612CA}"/>
              </a:ext>
            </a:extLst>
          </p:cNvPr>
          <p:cNvPicPr>
            <a:picLocks noChangeAspect="1"/>
          </p:cNvPicPr>
          <p:nvPr/>
        </p:nvPicPr>
        <p:blipFill>
          <a:blip r:embed="rId5"/>
          <a:stretch>
            <a:fillRect/>
          </a:stretch>
        </p:blipFill>
        <p:spPr>
          <a:xfrm>
            <a:off x="10857172" y="441467"/>
            <a:ext cx="859611" cy="573074"/>
          </a:xfrm>
          <a:prstGeom prst="rect">
            <a:avLst/>
          </a:prstGeom>
        </p:spPr>
      </p:pic>
      <p:pic>
        <p:nvPicPr>
          <p:cNvPr id="9" name="Obraz 8">
            <a:extLst>
              <a:ext uri="{FF2B5EF4-FFF2-40B4-BE49-F238E27FC236}">
                <a16:creationId xmlns:a16="http://schemas.microsoft.com/office/drawing/2014/main" id="{C3F9B661-FF6F-46B4-85F8-3763A7907D6D}"/>
              </a:ext>
            </a:extLst>
          </p:cNvPr>
          <p:cNvPicPr>
            <a:picLocks noChangeAspect="1"/>
          </p:cNvPicPr>
          <p:nvPr/>
        </p:nvPicPr>
        <p:blipFill>
          <a:blip r:embed="rId6"/>
          <a:stretch>
            <a:fillRect/>
          </a:stretch>
        </p:blipFill>
        <p:spPr>
          <a:xfrm>
            <a:off x="869756" y="343245"/>
            <a:ext cx="5761219" cy="402371"/>
          </a:xfrm>
          <a:prstGeom prst="rect">
            <a:avLst/>
          </a:prstGeom>
        </p:spPr>
      </p:pic>
    </p:spTree>
    <p:extLst>
      <p:ext uri="{BB962C8B-B14F-4D97-AF65-F5344CB8AC3E}">
        <p14:creationId xmlns:p14="http://schemas.microsoft.com/office/powerpoint/2010/main" val="92909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Przyjęty model finansowania</a:t>
            </a:r>
          </a:p>
        </p:txBody>
      </p:sp>
      <p:pic>
        <p:nvPicPr>
          <p:cNvPr id="4" name="Obraz 3"/>
          <p:cNvPicPr>
            <a:picLocks noChangeAspect="1"/>
          </p:cNvPicPr>
          <p:nvPr/>
        </p:nvPicPr>
        <p:blipFill>
          <a:blip r:embed="rId2"/>
          <a:stretch>
            <a:fillRect/>
          </a:stretch>
        </p:blipFill>
        <p:spPr>
          <a:xfrm>
            <a:off x="10322600" y="741369"/>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pic>
        <p:nvPicPr>
          <p:cNvPr id="6" name="Obraz 5"/>
          <p:cNvPicPr>
            <a:picLocks noChangeAspect="1"/>
          </p:cNvPicPr>
          <p:nvPr/>
        </p:nvPicPr>
        <p:blipFill>
          <a:blip r:embed="rId3"/>
          <a:stretch>
            <a:fillRect/>
          </a:stretch>
        </p:blipFill>
        <p:spPr>
          <a:xfrm>
            <a:off x="1688123" y="1510785"/>
            <a:ext cx="8496886" cy="4666177"/>
          </a:xfrm>
          <a:prstGeom prst="rect">
            <a:avLst/>
          </a:prstGeom>
        </p:spPr>
      </p:pic>
      <p:sp>
        <p:nvSpPr>
          <p:cNvPr id="5" name="Symbol zastępczy stopki 4"/>
          <p:cNvSpPr>
            <a:spLocks noGrp="1"/>
          </p:cNvSpPr>
          <p:nvPr>
            <p:ph type="ftr" sz="quarter" idx="11"/>
          </p:nvPr>
        </p:nvSpPr>
        <p:spPr/>
        <p:txBody>
          <a:bodyPr/>
          <a:lstStyle/>
          <a:p>
            <a:endParaRPr lang="pl-PL" dirty="0"/>
          </a:p>
        </p:txBody>
      </p:sp>
      <p:pic>
        <p:nvPicPr>
          <p:cNvPr id="7" name="Obraz 6">
            <a:extLst>
              <a:ext uri="{FF2B5EF4-FFF2-40B4-BE49-F238E27FC236}">
                <a16:creationId xmlns:a16="http://schemas.microsoft.com/office/drawing/2014/main" id="{79820CD1-3869-49AB-9690-BC646C70E73F}"/>
              </a:ext>
            </a:extLst>
          </p:cNvPr>
          <p:cNvPicPr>
            <a:picLocks noChangeAspect="1"/>
          </p:cNvPicPr>
          <p:nvPr/>
        </p:nvPicPr>
        <p:blipFill>
          <a:blip r:embed="rId4"/>
          <a:stretch>
            <a:fillRect/>
          </a:stretch>
        </p:blipFill>
        <p:spPr>
          <a:xfrm>
            <a:off x="551703" y="230188"/>
            <a:ext cx="5761219" cy="402371"/>
          </a:xfrm>
          <a:prstGeom prst="rect">
            <a:avLst/>
          </a:prstGeom>
        </p:spPr>
      </p:pic>
    </p:spTree>
    <p:extLst>
      <p:ext uri="{BB962C8B-B14F-4D97-AF65-F5344CB8AC3E}">
        <p14:creationId xmlns:p14="http://schemas.microsoft.com/office/powerpoint/2010/main" val="121607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r>
              <a:rPr lang="pl-PL" sz="2400" b="1" dirty="0"/>
              <a:t>Rekompensata zasady</a:t>
            </a:r>
            <a:r>
              <a:rPr lang="pl-PL" sz="1800" dirty="0"/>
              <a:t>  </a:t>
            </a:r>
            <a:br>
              <a:rPr lang="pl-PL" dirty="0"/>
            </a:br>
            <a:r>
              <a:rPr lang="pl-PL" sz="2200" dirty="0"/>
              <a:t>_____________________________________________________</a:t>
            </a:r>
          </a:p>
        </p:txBody>
      </p:sp>
      <p:sp>
        <p:nvSpPr>
          <p:cNvPr id="3" name="Podtytuł 2"/>
          <p:cNvSpPr>
            <a:spLocks noGrp="1"/>
          </p:cNvSpPr>
          <p:nvPr>
            <p:ph type="subTitle" idx="1"/>
          </p:nvPr>
        </p:nvSpPr>
        <p:spPr>
          <a:xfrm>
            <a:off x="2061320" y="1772816"/>
            <a:ext cx="7920880" cy="4752528"/>
          </a:xfrm>
        </p:spPr>
        <p:txBody>
          <a:bodyPr/>
          <a:lstStyle/>
          <a:p>
            <a:pPr algn="just"/>
            <a:r>
              <a:rPr lang="pl-PL" dirty="0">
                <a:solidFill>
                  <a:schemeClr val="tx1"/>
                </a:solidFill>
              </a:rPr>
              <a:t>(15) Aby nie dopuścić do nieuzasadnionego naruszenia konkurencji, rekompensata nie powinna przekraczać kwoty koniecznej do pokrycia kosztów netto poniesionych przez przedsiębiorstwo w ramach świadczenia usług, z uwzględnieniem rozsądnego zysku</a:t>
            </a: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https://www.uzp.gov.pl/__data/assets/pdf_file/0030/24879/UZP_dyrektywy.pdf</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sp>
        <p:nvSpPr>
          <p:cNvPr id="4" name="pole tekstowe 3"/>
          <p:cNvSpPr txBox="1"/>
          <p:nvPr/>
        </p:nvSpPr>
        <p:spPr>
          <a:xfrm>
            <a:off x="2495601" y="1023019"/>
            <a:ext cx="2959785" cy="369332"/>
          </a:xfrm>
          <a:prstGeom prst="rect">
            <a:avLst/>
          </a:prstGeom>
          <a:noFill/>
        </p:spPr>
        <p:txBody>
          <a:bodyPr wrap="none" rtlCol="0">
            <a:spAutoFit/>
          </a:bodyPr>
          <a:lstStyle/>
          <a:p>
            <a:r>
              <a:rPr lang="pl-PL" i="1" dirty="0">
                <a:solidFill>
                  <a:prstClr val="black"/>
                </a:solidFill>
                <a:latin typeface="Calibri"/>
              </a:rPr>
              <a:t>Decyzja Komisji (2012/21/UE)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4099" y="1886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a:extLst>
              <a:ext uri="{FF2B5EF4-FFF2-40B4-BE49-F238E27FC236}">
                <a16:creationId xmlns:a16="http://schemas.microsoft.com/office/drawing/2014/main" id="{6788723F-D471-4B6F-9D91-C1863BA3DD61}"/>
              </a:ext>
            </a:extLst>
          </p:cNvPr>
          <p:cNvPicPr>
            <a:picLocks noChangeAspect="1"/>
          </p:cNvPicPr>
          <p:nvPr/>
        </p:nvPicPr>
        <p:blipFill>
          <a:blip r:embed="rId3"/>
          <a:stretch>
            <a:fillRect/>
          </a:stretch>
        </p:blipFill>
        <p:spPr>
          <a:xfrm>
            <a:off x="229064" y="131470"/>
            <a:ext cx="5761219" cy="402371"/>
          </a:xfrm>
          <a:prstGeom prst="rect">
            <a:avLst/>
          </a:prstGeom>
        </p:spPr>
      </p:pic>
    </p:spTree>
    <p:extLst>
      <p:ext uri="{BB962C8B-B14F-4D97-AF65-F5344CB8AC3E}">
        <p14:creationId xmlns:p14="http://schemas.microsoft.com/office/powerpoint/2010/main" val="269030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br>
              <a:rPr lang="pl-PL" sz="2400" b="1" dirty="0"/>
            </a:br>
            <a:br>
              <a:rPr lang="pl-PL" sz="2400" b="1" dirty="0"/>
            </a:br>
            <a:r>
              <a:rPr lang="pl-PL" sz="2400" b="1" dirty="0"/>
              <a:t>Koszty uwzględnione w wyliczeniu rekompensaty</a:t>
            </a:r>
            <a:br>
              <a:rPr lang="pl-PL" dirty="0"/>
            </a:br>
            <a:r>
              <a:rPr lang="pl-PL" sz="2200" dirty="0"/>
              <a:t>_____________________________________________________</a:t>
            </a:r>
          </a:p>
        </p:txBody>
      </p:sp>
      <p:sp>
        <p:nvSpPr>
          <p:cNvPr id="3" name="Podtytuł 2"/>
          <p:cNvSpPr>
            <a:spLocks noGrp="1"/>
          </p:cNvSpPr>
          <p:nvPr>
            <p:ph type="subTitle" idx="1"/>
          </p:nvPr>
        </p:nvSpPr>
        <p:spPr>
          <a:xfrm>
            <a:off x="2135560" y="1124744"/>
            <a:ext cx="7920880" cy="3456384"/>
          </a:xfrm>
        </p:spPr>
        <p:txBody>
          <a:bodyPr>
            <a:normAutofit fontScale="92500"/>
          </a:bodyPr>
          <a:lstStyle/>
          <a:p>
            <a:pPr algn="just"/>
            <a:r>
              <a:rPr lang="pl-PL" sz="2400" dirty="0">
                <a:solidFill>
                  <a:schemeClr val="tx1"/>
                </a:solidFill>
              </a:rPr>
              <a:t>(17) </a:t>
            </a:r>
          </a:p>
          <a:p>
            <a:pPr algn="just"/>
            <a:r>
              <a:rPr lang="pl-PL" sz="2400" u="sng" dirty="0">
                <a:solidFill>
                  <a:schemeClr val="tx1"/>
                </a:solidFill>
              </a:rPr>
              <a:t>Koszty</a:t>
            </a:r>
            <a:r>
              <a:rPr lang="pl-PL" sz="2400" dirty="0">
                <a:solidFill>
                  <a:schemeClr val="tx1"/>
                </a:solidFill>
              </a:rPr>
              <a:t> netto, które należy uwzględnić, można obliczyć jako różnicę między kosztami poniesionymi na wykonywanie usługi w ogólnym interesie gospodarczym oraz przychodem uzyskanym z takiej usługi albo, alternatywnie, jako różnicę pomiędzy kosztami netto dla przedsiębiorstwa prowadzącego działalność i podlegającego obowiązkowi świadczenia usługi publicznej oraz kosztami netto lub zyskiem tego samego przedsiębiorstwa prowadzącego działalność bez obowiązku świadczenia usługi publicznej.</a:t>
            </a: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Decyzja Komisji (2012/21/UE)</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3084" y="1886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91A60160-7701-4833-B1E2-DF5C42EB16D0}"/>
              </a:ext>
            </a:extLst>
          </p:cNvPr>
          <p:cNvPicPr>
            <a:picLocks noChangeAspect="1"/>
          </p:cNvPicPr>
          <p:nvPr/>
        </p:nvPicPr>
        <p:blipFill>
          <a:blip r:embed="rId3"/>
          <a:stretch>
            <a:fillRect/>
          </a:stretch>
        </p:blipFill>
        <p:spPr>
          <a:xfrm>
            <a:off x="334781" y="72814"/>
            <a:ext cx="5761219" cy="402371"/>
          </a:xfrm>
          <a:prstGeom prst="rect">
            <a:avLst/>
          </a:prstGeom>
        </p:spPr>
      </p:pic>
    </p:spTree>
    <p:extLst>
      <p:ext uri="{BB962C8B-B14F-4D97-AF65-F5344CB8AC3E}">
        <p14:creationId xmlns:p14="http://schemas.microsoft.com/office/powerpoint/2010/main" val="280629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95600" y="191618"/>
            <a:ext cx="7772400" cy="504055"/>
          </a:xfrm>
        </p:spPr>
        <p:txBody>
          <a:bodyPr>
            <a:noAutofit/>
          </a:bodyPr>
          <a:lstStyle/>
          <a:p>
            <a:r>
              <a:rPr lang="pl-PL" dirty="0"/>
              <a:t> </a:t>
            </a:r>
            <a:r>
              <a:rPr lang="pl-PL" sz="2400" b="1" dirty="0"/>
              <a:t>Katalog ustawowych zadań własnych gminy  </a:t>
            </a:r>
            <a:br>
              <a:rPr lang="pl-PL" sz="2400" b="1" dirty="0"/>
            </a:br>
            <a:r>
              <a:rPr lang="pl-PL" sz="2200" dirty="0"/>
              <a:t>_____________________________________________________</a:t>
            </a:r>
          </a:p>
        </p:txBody>
      </p:sp>
      <p:sp>
        <p:nvSpPr>
          <p:cNvPr id="3" name="Podtytuł 2"/>
          <p:cNvSpPr>
            <a:spLocks noGrp="1"/>
          </p:cNvSpPr>
          <p:nvPr>
            <p:ph type="subTitle" idx="1"/>
          </p:nvPr>
        </p:nvSpPr>
        <p:spPr>
          <a:xfrm>
            <a:off x="715617" y="764704"/>
            <a:ext cx="10402957" cy="5450566"/>
          </a:xfrm>
        </p:spPr>
        <p:txBody>
          <a:bodyPr>
            <a:normAutofit fontScale="47500" lnSpcReduction="20000"/>
          </a:bodyPr>
          <a:lstStyle/>
          <a:p>
            <a:pPr algn="just"/>
            <a:endParaRPr lang="pl-PL" dirty="0"/>
          </a:p>
          <a:p>
            <a:pPr algn="just"/>
            <a:endParaRPr lang="pl-PL" sz="3800" dirty="0">
              <a:solidFill>
                <a:schemeClr val="tx1"/>
              </a:solidFill>
            </a:endParaRPr>
          </a:p>
          <a:p>
            <a:pPr algn="just"/>
            <a:r>
              <a:rPr lang="pl-PL" sz="3800" dirty="0">
                <a:solidFill>
                  <a:schemeClr val="tx1"/>
                </a:solidFill>
              </a:rPr>
              <a:t>Art. 7. 1. Zaspokajanie zbiorowych potrzeb wspólnoty należy do zadań własnych gminy. W szczególności zadania własne obejmują sprawy: </a:t>
            </a:r>
          </a:p>
          <a:p>
            <a:pPr lvl="1" algn="just"/>
            <a:r>
              <a:rPr lang="pl-PL" sz="3800" dirty="0">
                <a:solidFill>
                  <a:schemeClr val="tx1"/>
                </a:solidFill>
              </a:rPr>
              <a:t>1)   ładu przestrzennego, gospodarki nieruchomościami, ochrony środowiska i przyrody oraz gospodarki wodnej;</a:t>
            </a:r>
          </a:p>
          <a:p>
            <a:pPr lvl="1" algn="just"/>
            <a:r>
              <a:rPr lang="pl-PL" sz="3800" dirty="0">
                <a:solidFill>
                  <a:schemeClr val="tx1"/>
                </a:solidFill>
              </a:rPr>
              <a:t>2)   gminnych dróg, ulic, mostów, placów oraz organizacji ruchu drogowego;</a:t>
            </a:r>
          </a:p>
          <a:p>
            <a:pPr lvl="1" algn="just"/>
            <a:r>
              <a:rPr lang="pl-PL" sz="3800" dirty="0">
                <a:solidFill>
                  <a:schemeClr val="tx1"/>
                </a:solidFill>
              </a:rPr>
              <a:t>3)   wodociągów i zaopatrzenia w wodę, kanalizacji, usuwania i oczyszczania ścieków komunalnych, utrzymania czystości i porządku oraz urządzeń sanitarnych, wysypisk i unieszkodliwiania odpadów komunalnych, zaopatrzenia w energię elektryczną i cieplną oraz gaz;</a:t>
            </a:r>
          </a:p>
          <a:p>
            <a:pPr lvl="1" algn="just"/>
            <a:r>
              <a:rPr lang="pl-PL" sz="3800" dirty="0">
                <a:solidFill>
                  <a:schemeClr val="tx1"/>
                </a:solidFill>
              </a:rPr>
              <a:t>3a)  działalności w zakresie telekomunikacji;</a:t>
            </a:r>
          </a:p>
          <a:p>
            <a:pPr lvl="1" algn="just"/>
            <a:r>
              <a:rPr lang="pl-PL" sz="3800" dirty="0">
                <a:solidFill>
                  <a:schemeClr val="tx1"/>
                </a:solidFill>
              </a:rPr>
              <a:t>4)   lokalnego transportu zbiorowego;</a:t>
            </a:r>
          </a:p>
          <a:p>
            <a:pPr lvl="1" algn="just"/>
            <a:r>
              <a:rPr lang="pl-PL" sz="3800" dirty="0">
                <a:solidFill>
                  <a:schemeClr val="tx1"/>
                </a:solidFill>
              </a:rPr>
              <a:t>5)   ochrony zdrowia;</a:t>
            </a:r>
          </a:p>
          <a:p>
            <a:pPr lvl="1" algn="just"/>
            <a:r>
              <a:rPr lang="pl-PL" sz="3800" dirty="0">
                <a:solidFill>
                  <a:schemeClr val="tx1"/>
                </a:solidFill>
              </a:rPr>
              <a:t>6)   pomocy społecznej, w tym ośrodków i zakładów opiekuńczych;</a:t>
            </a:r>
          </a:p>
          <a:p>
            <a:pPr lvl="1" algn="just"/>
            <a:r>
              <a:rPr lang="pl-PL" sz="3800" dirty="0">
                <a:solidFill>
                  <a:schemeClr val="tx1"/>
                </a:solidFill>
              </a:rPr>
              <a:t>6a)  wspierania rodziny i systemu pieczy zastępczej;</a:t>
            </a:r>
          </a:p>
          <a:p>
            <a:pPr lvl="1" algn="just"/>
            <a:r>
              <a:rPr lang="pl-PL" sz="3800" dirty="0">
                <a:solidFill>
                  <a:schemeClr val="tx1"/>
                </a:solidFill>
              </a:rPr>
              <a:t>7)   gminnego budownictwa mieszkaniowego;</a:t>
            </a:r>
          </a:p>
          <a:p>
            <a:pPr lvl="1" algn="just"/>
            <a:r>
              <a:rPr lang="pl-PL" sz="3800" dirty="0">
                <a:solidFill>
                  <a:schemeClr val="tx1"/>
                </a:solidFill>
              </a:rPr>
              <a:t>8)   edukacji publicznej;</a:t>
            </a:r>
          </a:p>
          <a:p>
            <a:pPr lvl="1" algn="just"/>
            <a:r>
              <a:rPr lang="pl-PL" sz="3800" dirty="0">
                <a:solidFill>
                  <a:schemeClr val="tx1"/>
                </a:solidFill>
              </a:rPr>
              <a:t>9)   kultury, w tym bibliotek gminnych i innych instytucji kultury oraz ochrony zabytków i opieki nad zabytkami;</a:t>
            </a:r>
          </a:p>
          <a:p>
            <a:pPr lvl="1" algn="just"/>
            <a:r>
              <a:rPr lang="pl-PL" sz="3800" dirty="0">
                <a:solidFill>
                  <a:schemeClr val="tx1"/>
                </a:solidFill>
              </a:rPr>
              <a:t>10)  kultury fizycznej i turystyki, w tym terenów rekreacyjnych i urządzeń sportowych</a:t>
            </a:r>
            <a:r>
              <a:rPr lang="pl-PL" sz="3800" dirty="0"/>
              <a:t>;</a:t>
            </a: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Ustawa z dnia 8 marca 1990 r. o samorządzie gminnym</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4" name="Obraz 3">
            <a:extLst>
              <a:ext uri="{FF2B5EF4-FFF2-40B4-BE49-F238E27FC236}">
                <a16:creationId xmlns:a16="http://schemas.microsoft.com/office/drawing/2014/main" id="{3879A08D-A6C5-4CF4-BE18-A22B4EB0660C}"/>
              </a:ext>
            </a:extLst>
          </p:cNvPr>
          <p:cNvPicPr>
            <a:picLocks noChangeAspect="1"/>
          </p:cNvPicPr>
          <p:nvPr/>
        </p:nvPicPr>
        <p:blipFill>
          <a:blip r:embed="rId2"/>
          <a:stretch>
            <a:fillRect/>
          </a:stretch>
        </p:blipFill>
        <p:spPr>
          <a:xfrm>
            <a:off x="10927307" y="257803"/>
            <a:ext cx="859611" cy="573074"/>
          </a:xfrm>
          <a:prstGeom prst="rect">
            <a:avLst/>
          </a:prstGeom>
        </p:spPr>
      </p:pic>
    </p:spTree>
    <p:extLst>
      <p:ext uri="{BB962C8B-B14F-4D97-AF65-F5344CB8AC3E}">
        <p14:creationId xmlns:p14="http://schemas.microsoft.com/office/powerpoint/2010/main" val="202585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br>
              <a:rPr lang="pl-PL" sz="2400" b="1" dirty="0"/>
            </a:br>
            <a:br>
              <a:rPr lang="pl-PL" sz="2400" b="1" dirty="0"/>
            </a:br>
            <a:r>
              <a:rPr lang="pl-PL" sz="2400" b="1" dirty="0"/>
              <a:t>Zysk uwzględniony w wyliczeniu rekompensaty</a:t>
            </a:r>
            <a:r>
              <a:rPr lang="pl-PL" sz="2400" dirty="0"/>
              <a:t>  1/3</a:t>
            </a:r>
            <a:br>
              <a:rPr lang="pl-PL" dirty="0"/>
            </a:br>
            <a:r>
              <a:rPr lang="pl-PL" sz="2200" dirty="0"/>
              <a:t>_____________________________________________________</a:t>
            </a:r>
          </a:p>
        </p:txBody>
      </p:sp>
      <p:sp>
        <p:nvSpPr>
          <p:cNvPr id="3" name="Podtytuł 2"/>
          <p:cNvSpPr>
            <a:spLocks noGrp="1"/>
          </p:cNvSpPr>
          <p:nvPr>
            <p:ph type="subTitle" idx="1"/>
          </p:nvPr>
        </p:nvSpPr>
        <p:spPr>
          <a:xfrm>
            <a:off x="2135560" y="1124744"/>
            <a:ext cx="7920880" cy="4752528"/>
          </a:xfrm>
        </p:spPr>
        <p:txBody>
          <a:bodyPr/>
          <a:lstStyle/>
          <a:p>
            <a:pPr algn="just"/>
            <a:r>
              <a:rPr lang="pl-PL" dirty="0">
                <a:solidFill>
                  <a:schemeClr val="tx1"/>
                </a:solidFill>
              </a:rPr>
              <a:t>(18) </a:t>
            </a:r>
          </a:p>
          <a:p>
            <a:pPr algn="just"/>
            <a:r>
              <a:rPr lang="pl-PL" sz="2200" dirty="0">
                <a:solidFill>
                  <a:schemeClr val="tx1"/>
                </a:solidFill>
              </a:rPr>
              <a:t>Rozsądny </a:t>
            </a:r>
            <a:r>
              <a:rPr lang="pl-PL" sz="2200" u="sng" dirty="0">
                <a:solidFill>
                  <a:schemeClr val="tx1"/>
                </a:solidFill>
              </a:rPr>
              <a:t>zysk</a:t>
            </a:r>
            <a:r>
              <a:rPr lang="pl-PL" sz="2200" dirty="0">
                <a:solidFill>
                  <a:schemeClr val="tx1"/>
                </a:solidFill>
              </a:rPr>
              <a:t> powinien zostać określony jako stopa zwrotu z kapitału, która uwzględnia stopień poniesionego ryzyka lub jego brak. Stopa zwrotu z kapitału powinna być zdefiniowana jako wewnętrzna stopa zwrotu, jaką przedsiębiorstwo uzyskuje z zainwestowanego kapitału w całym okresie powierzenia.</a:t>
            </a: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Decyzja Komisji (2012/21/UE)</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3595" y="1886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83223501-1414-4481-B08F-E3F7D6201153}"/>
              </a:ext>
            </a:extLst>
          </p:cNvPr>
          <p:cNvPicPr>
            <a:picLocks noChangeAspect="1"/>
          </p:cNvPicPr>
          <p:nvPr/>
        </p:nvPicPr>
        <p:blipFill>
          <a:blip r:embed="rId3"/>
          <a:stretch>
            <a:fillRect/>
          </a:stretch>
        </p:blipFill>
        <p:spPr>
          <a:xfrm>
            <a:off x="458938" y="72814"/>
            <a:ext cx="5761219" cy="402371"/>
          </a:xfrm>
          <a:prstGeom prst="rect">
            <a:avLst/>
          </a:prstGeom>
        </p:spPr>
      </p:pic>
    </p:spTree>
    <p:extLst>
      <p:ext uri="{BB962C8B-B14F-4D97-AF65-F5344CB8AC3E}">
        <p14:creationId xmlns:p14="http://schemas.microsoft.com/office/powerpoint/2010/main" val="251481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br>
              <a:rPr lang="pl-PL" sz="2400" b="1" dirty="0"/>
            </a:br>
            <a:br>
              <a:rPr lang="pl-PL" sz="2400" b="1" dirty="0"/>
            </a:br>
            <a:r>
              <a:rPr lang="pl-PL" sz="2400" b="1" dirty="0"/>
              <a:t>Zysk uwzględniony w wyliczeniu rekompensaty, a kwestia czasookresu</a:t>
            </a:r>
            <a:br>
              <a:rPr lang="pl-PL" sz="2400" b="1" dirty="0"/>
            </a:br>
            <a:r>
              <a:rPr lang="pl-PL" sz="2200" dirty="0"/>
              <a:t>_____________________________________________________</a:t>
            </a:r>
          </a:p>
        </p:txBody>
      </p:sp>
      <p:graphicFrame>
        <p:nvGraphicFramePr>
          <p:cNvPr id="4" name="Tabela 3"/>
          <p:cNvGraphicFramePr>
            <a:graphicFrameLocks noGrp="1"/>
          </p:cNvGraphicFramePr>
          <p:nvPr>
            <p:extLst/>
          </p:nvPr>
        </p:nvGraphicFramePr>
        <p:xfrm>
          <a:off x="1981200" y="1103800"/>
          <a:ext cx="8229600" cy="4658682"/>
        </p:xfrm>
        <a:graphic>
          <a:graphicData uri="http://schemas.openxmlformats.org/drawingml/2006/table">
            <a:tbl>
              <a:tblPr/>
              <a:tblGrid>
                <a:gridCol w="3394720">
                  <a:extLst>
                    <a:ext uri="{9D8B030D-6E8A-4147-A177-3AD203B41FA5}">
                      <a16:colId xmlns:a16="http://schemas.microsoft.com/office/drawing/2014/main" val="20000"/>
                    </a:ext>
                  </a:extLst>
                </a:gridCol>
                <a:gridCol w="209168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32763">
                <a:tc>
                  <a:txBody>
                    <a:bodyPr/>
                    <a:lstStyle/>
                    <a:p>
                      <a:endParaRPr lang="pl-PL" dirty="0"/>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332763">
                <a:tc>
                  <a:txBody>
                    <a:bodyPr/>
                    <a:lstStyle/>
                    <a:p>
                      <a:endParaRPr lang="pl-PL" dirty="0"/>
                    </a:p>
                  </a:txBody>
                  <a:tcPr marL="0" marR="0" marT="0" marB="0" anchor="ctr">
                    <a:lnL>
                      <a:noFill/>
                    </a:lnL>
                    <a:lnR>
                      <a:noFill/>
                    </a:lnR>
                    <a:lnT>
                      <a:noFill/>
                    </a:lnT>
                    <a:lnB>
                      <a:noFill/>
                    </a:lnB>
                  </a:tcPr>
                </a:tc>
                <a:tc>
                  <a:txBody>
                    <a:bodyPr/>
                    <a:lstStyle/>
                    <a:p>
                      <a:endParaRPr lang="pl-PL" dirty="0">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32763">
                <a:tc>
                  <a:txBody>
                    <a:bodyPr/>
                    <a:lstStyle/>
                    <a:p>
                      <a:endParaRPr lang="pl-PL" dirty="0"/>
                    </a:p>
                  </a:txBody>
                  <a:tcPr marL="0" marR="0" marT="0" marB="0" anchor="ctr">
                    <a:lnL>
                      <a:noFill/>
                    </a:lnL>
                    <a:lnR>
                      <a:noFill/>
                    </a:lnR>
                    <a:lnT>
                      <a:noFill/>
                    </a:lnT>
                    <a:lnB>
                      <a:noFill/>
                    </a:lnB>
                  </a:tcPr>
                </a:tc>
                <a:tc>
                  <a:txBody>
                    <a:bodyPr/>
                    <a:lstStyle/>
                    <a:p>
                      <a:endParaRPr lang="pl-PL" dirty="0">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332763">
                <a:tc>
                  <a:txBody>
                    <a:bodyPr/>
                    <a:lstStyle/>
                    <a:p>
                      <a:endParaRPr lang="pl-PL" dirty="0"/>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332763">
                <a:tc>
                  <a:txBody>
                    <a:bodyPr/>
                    <a:lstStyle/>
                    <a:p>
                      <a:endParaRPr lang="pl-PL" dirty="0"/>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332763">
                <a:tc>
                  <a:txBody>
                    <a:bodyPr/>
                    <a:lstStyle/>
                    <a:p>
                      <a:endParaRPr lang="pl-PL" dirty="0"/>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332763">
                <a:tc>
                  <a:txBody>
                    <a:bodyPr/>
                    <a:lstStyle/>
                    <a:p>
                      <a:endParaRPr lang="pl-PL" dirty="0"/>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332763">
                <a:tc>
                  <a:txBody>
                    <a:bodyPr/>
                    <a:lstStyle/>
                    <a:p>
                      <a:endParaRPr lang="pl-PL"/>
                    </a:p>
                  </a:txBody>
                  <a:tcPr marL="0" marR="0" marT="0" marB="0" anchor="ctr">
                    <a:lnL>
                      <a:noFill/>
                    </a:lnL>
                    <a:lnR>
                      <a:noFill/>
                    </a:lnR>
                    <a:lnT>
                      <a:noFill/>
                    </a:lnT>
                    <a:lnB>
                      <a:noFill/>
                    </a:lnB>
                  </a:tcPr>
                </a:tc>
                <a:tc>
                  <a:txBody>
                    <a:bodyPr/>
                    <a:lstStyle/>
                    <a:p>
                      <a:endParaRPr lang="pl-PL">
                        <a:effectLst/>
                      </a:endParaRPr>
                    </a:p>
                  </a:txBody>
                  <a:tcPr marL="0" marR="0" marT="0" marB="0" anchor="ctr">
                    <a:lnL>
                      <a:noFill/>
                    </a:lnL>
                    <a:lnR w="9525" cap="flat" cmpd="sng" algn="ctr">
                      <a:solidFill>
                        <a:srgbClr val="EFEFEF"/>
                      </a:solidFill>
                      <a:prstDash val="solid"/>
                      <a:round/>
                      <a:headEnd type="none" w="med" len="med"/>
                      <a:tailEnd type="none" w="med" len="med"/>
                    </a:lnR>
                    <a:lnT>
                      <a:noFill/>
                    </a:lnT>
                    <a:lnB>
                      <a:noFill/>
                    </a:lnB>
                  </a:tcPr>
                </a:tc>
                <a:tc>
                  <a:txBody>
                    <a:bodyPr/>
                    <a:lstStyle/>
                    <a:p>
                      <a:endParaRPr lang="pl-PL" dirty="0"/>
                    </a:p>
                  </a:txBody>
                  <a:tcPr marL="0" marR="0" marT="0" marB="0" anchor="ctr">
                    <a:lnL w="9525" cap="flat" cmpd="sng" algn="ctr">
                      <a:solidFill>
                        <a:srgbClr val="EFEFE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bl>
          </a:graphicData>
        </a:graphic>
      </p:graphicFrame>
      <p:sp>
        <p:nvSpPr>
          <p:cNvPr id="5" name="Rectangle 1"/>
          <p:cNvSpPr>
            <a:spLocks noGrp="1" noChangeArrowheads="1"/>
          </p:cNvSpPr>
          <p:nvPr>
            <p:ph type="subTitle" idx="1"/>
          </p:nvPr>
        </p:nvSpPr>
        <p:spPr bwMode="auto">
          <a:xfrm>
            <a:off x="5957180" y="3209493"/>
            <a:ext cx="277640" cy="583479"/>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4436" numCol="1" rtlCol="0" anchor="ctr" anchorCtr="0" compatLnSpc="1">
            <a:prstTxWarp prst="textNoShape">
              <a:avLst/>
            </a:prstTxWarp>
            <a:spAutoFit/>
          </a:bodyPr>
          <a:lstStyle/>
          <a:p>
            <a:r>
              <a:rPr lang="pl-PL" dirty="0"/>
              <a:t> </a:t>
            </a:r>
          </a:p>
        </p:txBody>
      </p:sp>
      <p:sp>
        <p:nvSpPr>
          <p:cNvPr id="6"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http://ec.europa.eu/competition/state_aid/legislation/swap_rates_en.html</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6813" y="2208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a:extLst>
              <a:ext uri="{FF2B5EF4-FFF2-40B4-BE49-F238E27FC236}">
                <a16:creationId xmlns:a16="http://schemas.microsoft.com/office/drawing/2014/main" id="{4277DAA0-8EE1-428B-81AF-3885088450F0}"/>
              </a:ext>
            </a:extLst>
          </p:cNvPr>
          <p:cNvPicPr>
            <a:picLocks noChangeAspect="1"/>
          </p:cNvPicPr>
          <p:nvPr/>
        </p:nvPicPr>
        <p:blipFill>
          <a:blip r:embed="rId3"/>
          <a:stretch>
            <a:fillRect/>
          </a:stretch>
        </p:blipFill>
        <p:spPr>
          <a:xfrm>
            <a:off x="1524000" y="1103799"/>
            <a:ext cx="9144000" cy="4895695"/>
          </a:xfrm>
          <a:prstGeom prst="rect">
            <a:avLst/>
          </a:prstGeom>
        </p:spPr>
      </p:pic>
      <p:pic>
        <p:nvPicPr>
          <p:cNvPr id="3" name="Obraz 2">
            <a:extLst>
              <a:ext uri="{FF2B5EF4-FFF2-40B4-BE49-F238E27FC236}">
                <a16:creationId xmlns:a16="http://schemas.microsoft.com/office/drawing/2014/main" id="{8DDBFC02-7CE4-4C2E-8315-56E7BEFB443F}"/>
              </a:ext>
            </a:extLst>
          </p:cNvPr>
          <p:cNvPicPr>
            <a:picLocks noChangeAspect="1"/>
          </p:cNvPicPr>
          <p:nvPr/>
        </p:nvPicPr>
        <p:blipFill>
          <a:blip r:embed="rId4"/>
          <a:stretch>
            <a:fillRect/>
          </a:stretch>
        </p:blipFill>
        <p:spPr>
          <a:xfrm>
            <a:off x="195961" y="38298"/>
            <a:ext cx="5761219" cy="402371"/>
          </a:xfrm>
          <a:prstGeom prst="rect">
            <a:avLst/>
          </a:prstGeom>
        </p:spPr>
      </p:pic>
    </p:spTree>
    <p:extLst>
      <p:ext uri="{BB962C8B-B14F-4D97-AF65-F5344CB8AC3E}">
        <p14:creationId xmlns:p14="http://schemas.microsoft.com/office/powerpoint/2010/main" val="205948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br>
              <a:rPr lang="pl-PL" sz="2400" b="1" dirty="0"/>
            </a:br>
            <a:r>
              <a:rPr lang="pl-PL" sz="2400" b="1" dirty="0"/>
              <a:t>Wyliczenie stopy zwrotu z kapitału</a:t>
            </a:r>
            <a:br>
              <a:rPr lang="pl-PL" sz="1800" dirty="0"/>
            </a:br>
            <a:r>
              <a:rPr lang="pl-PL" sz="2200" dirty="0"/>
              <a:t>_____________________________________________________</a:t>
            </a:r>
          </a:p>
        </p:txBody>
      </p:sp>
      <p:sp>
        <p:nvSpPr>
          <p:cNvPr id="3" name="Podtytuł 2"/>
          <p:cNvSpPr>
            <a:spLocks noGrp="1"/>
          </p:cNvSpPr>
          <p:nvPr>
            <p:ph type="subTitle" idx="1"/>
          </p:nvPr>
        </p:nvSpPr>
        <p:spPr>
          <a:xfrm>
            <a:off x="1775520" y="980728"/>
            <a:ext cx="8568952" cy="4752528"/>
          </a:xfrm>
        </p:spPr>
        <p:txBody>
          <a:bodyPr>
            <a:noAutofit/>
          </a:bodyPr>
          <a:lstStyle/>
          <a:p>
            <a:pPr algn="just"/>
            <a:r>
              <a:rPr lang="pl-PL" sz="2400" dirty="0">
                <a:solidFill>
                  <a:schemeClr val="tx1"/>
                </a:solidFill>
              </a:rPr>
              <a:t> </a:t>
            </a:r>
            <a:r>
              <a:rPr lang="pl-PL" sz="2000" dirty="0">
                <a:solidFill>
                  <a:schemeClr val="tx1"/>
                </a:solidFill>
              </a:rPr>
              <a:t>Elementy zdyskontowanych przepływów pieniężnych do wyliczenie IRR</a:t>
            </a:r>
          </a:p>
        </p:txBody>
      </p:sp>
      <p:sp>
        <p:nvSpPr>
          <p:cNvPr id="6"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Opracowanie własne</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6475" y="1886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a 3"/>
          <p:cNvGraphicFramePr>
            <a:graphicFrameLocks noGrp="1"/>
          </p:cNvGraphicFramePr>
          <p:nvPr>
            <p:extLst/>
          </p:nvPr>
        </p:nvGraphicFramePr>
        <p:xfrm>
          <a:off x="1703512" y="1628801"/>
          <a:ext cx="8640960" cy="4032447"/>
        </p:xfrm>
        <a:graphic>
          <a:graphicData uri="http://schemas.openxmlformats.org/drawingml/2006/table">
            <a:tbl>
              <a:tblPr/>
              <a:tblGrid>
                <a:gridCol w="1647694">
                  <a:extLst>
                    <a:ext uri="{9D8B030D-6E8A-4147-A177-3AD203B41FA5}">
                      <a16:colId xmlns:a16="http://schemas.microsoft.com/office/drawing/2014/main" val="20000"/>
                    </a:ext>
                  </a:extLst>
                </a:gridCol>
                <a:gridCol w="3031254">
                  <a:extLst>
                    <a:ext uri="{9D8B030D-6E8A-4147-A177-3AD203B41FA5}">
                      <a16:colId xmlns:a16="http://schemas.microsoft.com/office/drawing/2014/main" val="20001"/>
                    </a:ext>
                  </a:extLst>
                </a:gridCol>
                <a:gridCol w="1597383">
                  <a:extLst>
                    <a:ext uri="{9D8B030D-6E8A-4147-A177-3AD203B41FA5}">
                      <a16:colId xmlns:a16="http://schemas.microsoft.com/office/drawing/2014/main" val="20002"/>
                    </a:ext>
                  </a:extLst>
                </a:gridCol>
                <a:gridCol w="2364629">
                  <a:extLst>
                    <a:ext uri="{9D8B030D-6E8A-4147-A177-3AD203B41FA5}">
                      <a16:colId xmlns:a16="http://schemas.microsoft.com/office/drawing/2014/main" val="20003"/>
                    </a:ext>
                  </a:extLst>
                </a:gridCol>
              </a:tblGrid>
              <a:tr h="853666">
                <a:tc>
                  <a:txBody>
                    <a:bodyPr/>
                    <a:lstStyle/>
                    <a:p>
                      <a:pPr algn="ctr" fontAlgn="b"/>
                      <a:r>
                        <a:rPr lang="pl-PL" sz="1300" b="0" i="0" u="none" strike="noStrike" dirty="0">
                          <a:solidFill>
                            <a:srgbClr val="000000"/>
                          </a:solidFill>
                          <a:effectLst/>
                          <a:latin typeface="Calibri"/>
                        </a:rPr>
                        <a:t>Rozsądny zysk UOIG</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l-PL" sz="1300" b="0" i="0" u="none" strike="noStrike">
                          <a:solidFill>
                            <a:srgbClr val="000000"/>
                          </a:solidFill>
                          <a:effectLst/>
                          <a:latin typeface="Calibri"/>
                        </a:rPr>
                        <a:t>Kwota odpowiadajaca nadwyżce w przepływach finans. do wysokości akceptowalnego IRR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E26B0A"/>
                      </a:solidFill>
                      <a:prstDash val="solid"/>
                      <a:round/>
                      <a:headEnd type="none" w="med" len="med"/>
                      <a:tailEnd type="none" w="med" len="med"/>
                    </a:lnB>
                    <a:solidFill>
                      <a:srgbClr val="F2F2F2"/>
                    </a:solidFill>
                  </a:tcPr>
                </a:tc>
                <a:tc>
                  <a:txBody>
                    <a:bodyPr/>
                    <a:lstStyle/>
                    <a:p>
                      <a:pPr algn="ctr" fontAlgn="b"/>
                      <a:r>
                        <a:rPr lang="pl-PL" sz="1300" b="0" i="0" u="none" strike="noStrike" dirty="0">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pl-PL" sz="1300" b="0" i="0" u="none" strike="noStrike">
                          <a:solidFill>
                            <a:srgbClr val="000000"/>
                          </a:solidFill>
                          <a:effectLst/>
                          <a:latin typeface="Calibri"/>
                        </a:rPr>
                        <a:t>Rekompensata</a:t>
                      </a:r>
                    </a:p>
                  </a:txBody>
                  <a:tcPr marL="8984" marR="8984" marT="8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7C80"/>
                    </a:solidFill>
                  </a:tcPr>
                </a:tc>
                <a:extLst>
                  <a:ext uri="{0D108BD9-81ED-4DB2-BD59-A6C34878D82A}">
                    <a16:rowId xmlns:a16="http://schemas.microsoft.com/office/drawing/2014/main" val="10000"/>
                  </a:ext>
                </a:extLst>
              </a:tr>
              <a:tr h="584088">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25400" cap="flat" cmpd="dbl" algn="ctr">
                      <a:solidFill>
                        <a:srgbClr val="E26B0A"/>
                      </a:solidFill>
                      <a:prstDash val="solid"/>
                      <a:round/>
                      <a:headEnd type="none" w="med" len="med"/>
                      <a:tailEnd type="none" w="med" len="med"/>
                    </a:lnR>
                    <a:lnT>
                      <a:noFill/>
                    </a:lnT>
                    <a:lnB>
                      <a:noFill/>
                    </a:lnB>
                    <a:solidFill>
                      <a:srgbClr val="FFFFFF"/>
                    </a:solidFill>
                  </a:tcPr>
                </a:tc>
                <a:tc>
                  <a:txBody>
                    <a:bodyPr/>
                    <a:lstStyle/>
                    <a:p>
                      <a:pPr algn="ctr" fontAlgn="b"/>
                      <a:r>
                        <a:rPr lang="pl-PL" sz="1300" b="0" i="1" u="none" strike="noStrike">
                          <a:solidFill>
                            <a:srgbClr val="000000"/>
                          </a:solidFill>
                          <a:effectLst/>
                          <a:latin typeface="Times New Roman"/>
                        </a:rPr>
                        <a:t>Nadwyżka raty kapitałowej nad amortyzacją</a:t>
                      </a:r>
                    </a:p>
                  </a:txBody>
                  <a:tcPr marL="8984" marR="8984" marT="8984" marB="0" anchor="b">
                    <a:lnL w="25400" cap="flat" cmpd="dbl" algn="ctr">
                      <a:solidFill>
                        <a:srgbClr val="E26B0A"/>
                      </a:solidFill>
                      <a:prstDash val="solid"/>
                      <a:round/>
                      <a:headEnd type="none" w="med" len="med"/>
                      <a:tailEnd type="none" w="med" len="med"/>
                    </a:lnL>
                    <a:lnR w="25400" cap="flat" cmpd="dbl" algn="ctr">
                      <a:solidFill>
                        <a:srgbClr val="E26B0A"/>
                      </a:solidFill>
                      <a:prstDash val="solid"/>
                      <a:round/>
                      <a:headEnd type="none" w="med" len="med"/>
                      <a:tailEnd type="none" w="med" len="med"/>
                    </a:lnR>
                    <a:lnT w="25400" cap="flat" cmpd="dbl" algn="ctr">
                      <a:solidFill>
                        <a:srgbClr val="E26B0A"/>
                      </a:solidFill>
                      <a:prstDash val="solid"/>
                      <a:round/>
                      <a:headEnd type="none" w="med" len="med"/>
                      <a:tailEnd type="none" w="med" len="med"/>
                    </a:lnT>
                    <a:lnB>
                      <a:noFill/>
                    </a:lnB>
                    <a:solidFill>
                      <a:srgbClr val="D9D9D9"/>
                    </a:solidFill>
                  </a:tcPr>
                </a:tc>
                <a:tc>
                  <a:txBody>
                    <a:bodyPr/>
                    <a:lstStyle/>
                    <a:p>
                      <a:pPr algn="ctr" fontAlgn="b"/>
                      <a:r>
                        <a:rPr lang="pl-PL" sz="1300" b="0" i="0" u="none" strike="noStrike">
                          <a:solidFill>
                            <a:srgbClr val="000000"/>
                          </a:solidFill>
                          <a:effectLst/>
                          <a:latin typeface="Times New Roman"/>
                        </a:rPr>
                        <a:t> </a:t>
                      </a:r>
                    </a:p>
                  </a:txBody>
                  <a:tcPr marL="8984" marR="8984" marT="8984" marB="0" anchor="b">
                    <a:lnL w="25400" cap="flat" cmpd="dbl" algn="ctr">
                      <a:solidFill>
                        <a:srgbClr val="E26B0A"/>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pl-PL" sz="1300" b="0" i="0" u="none" strike="noStrike">
                          <a:solidFill>
                            <a:srgbClr val="000000"/>
                          </a:solidFill>
                          <a:effectLst/>
                          <a:latin typeface="Calibri"/>
                        </a:rPr>
                        <a:t>(jako wydatki bieżące Gminy)</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0001"/>
                  </a:ext>
                </a:extLst>
              </a:tr>
              <a:tr h="572854">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25400" cap="flat" cmpd="dbl" algn="ctr">
                      <a:solidFill>
                        <a:srgbClr val="E26B0A"/>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l-PL" sz="1300" b="0" i="1" u="none" strike="noStrike">
                          <a:solidFill>
                            <a:srgbClr val="000000"/>
                          </a:solidFill>
                          <a:effectLst/>
                          <a:latin typeface="Times New Roman"/>
                        </a:rPr>
                        <a:t>Wartośc rezydualna inwestycji na koniec okresu powierzenia</a:t>
                      </a:r>
                    </a:p>
                  </a:txBody>
                  <a:tcPr marL="8984" marR="8984" marT="8984" marB="0" anchor="b">
                    <a:lnL w="25400" cap="flat" cmpd="dbl" algn="ctr">
                      <a:solidFill>
                        <a:srgbClr val="E26B0A"/>
                      </a:solidFill>
                      <a:prstDash val="solid"/>
                      <a:round/>
                      <a:headEnd type="none" w="med" len="med"/>
                      <a:tailEnd type="none" w="med" len="med"/>
                    </a:lnL>
                    <a:lnR w="25400" cap="flat" cmpd="dbl" algn="ctr">
                      <a:solidFill>
                        <a:srgbClr val="E26B0A"/>
                      </a:solidFill>
                      <a:prstDash val="solid"/>
                      <a:round/>
                      <a:headEnd type="none" w="med" len="med"/>
                      <a:tailEnd type="none" w="med" len="med"/>
                    </a:lnR>
                    <a:lnT>
                      <a:noFill/>
                    </a:lnT>
                    <a:lnB>
                      <a:noFill/>
                    </a:lnB>
                    <a:solidFill>
                      <a:srgbClr val="BFBFBF"/>
                    </a:solidFill>
                  </a:tcPr>
                </a:tc>
                <a:tc>
                  <a:txBody>
                    <a:bodyPr/>
                    <a:lstStyle/>
                    <a:p>
                      <a:pPr algn="ctr" fontAlgn="b"/>
                      <a:r>
                        <a:rPr lang="pl-PL" sz="1300" b="0" i="0" u="none" strike="noStrike" dirty="0">
                          <a:solidFill>
                            <a:srgbClr val="000000"/>
                          </a:solidFill>
                          <a:effectLst/>
                          <a:latin typeface="Times New Roman"/>
                        </a:rPr>
                        <a:t> </a:t>
                      </a:r>
                    </a:p>
                  </a:txBody>
                  <a:tcPr marL="8984" marR="8984" marT="8984" marB="0" anchor="b">
                    <a:lnL w="25400" cap="flat" cmpd="dbl" algn="ctr">
                      <a:solidFill>
                        <a:srgbClr val="E26B0A"/>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extLst>
                  <a:ext uri="{0D108BD9-81ED-4DB2-BD59-A6C34878D82A}">
                    <a16:rowId xmlns:a16="http://schemas.microsoft.com/office/drawing/2014/main" val="10002"/>
                  </a:ext>
                </a:extLst>
              </a:tr>
              <a:tr h="572854">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25400" cap="flat" cmpd="dbl" algn="ctr">
                      <a:solidFill>
                        <a:srgbClr val="E26B0A"/>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l-PL" sz="1300" b="0" i="1" u="none" strike="noStrike">
                          <a:solidFill>
                            <a:srgbClr val="000000"/>
                          </a:solidFill>
                          <a:effectLst/>
                          <a:latin typeface="Times New Roman"/>
                        </a:rPr>
                        <a:t>Odsetki od kredytu na realizację inwestycji</a:t>
                      </a:r>
                    </a:p>
                  </a:txBody>
                  <a:tcPr marL="8984" marR="8984" marT="8984" marB="0" anchor="b">
                    <a:lnL w="25400" cap="flat" cmpd="dbl" algn="ctr">
                      <a:solidFill>
                        <a:srgbClr val="E26B0A"/>
                      </a:solidFill>
                      <a:prstDash val="solid"/>
                      <a:round/>
                      <a:headEnd type="none" w="med" len="med"/>
                      <a:tailEnd type="none" w="med" len="med"/>
                    </a:lnL>
                    <a:lnR w="25400" cap="flat" cmpd="dbl" algn="ctr">
                      <a:solidFill>
                        <a:srgbClr val="E26B0A"/>
                      </a:solidFill>
                      <a:prstDash val="solid"/>
                      <a:round/>
                      <a:headEnd type="none" w="med" len="med"/>
                      <a:tailEnd type="none" w="med" len="med"/>
                    </a:lnR>
                    <a:lnT>
                      <a:noFill/>
                    </a:lnT>
                    <a:lnB w="25400" cap="flat" cmpd="dbl" algn="ctr">
                      <a:solidFill>
                        <a:srgbClr val="E26B0A"/>
                      </a:solidFill>
                      <a:prstDash val="solid"/>
                      <a:round/>
                      <a:headEnd type="none" w="med" len="med"/>
                      <a:tailEnd type="none" w="med" len="med"/>
                    </a:lnB>
                    <a:solidFill>
                      <a:srgbClr val="DCE6F1"/>
                    </a:solidFill>
                  </a:tcPr>
                </a:tc>
                <a:tc>
                  <a:txBody>
                    <a:bodyPr/>
                    <a:lstStyle/>
                    <a:p>
                      <a:pPr algn="ctr" fontAlgn="t"/>
                      <a:r>
                        <a:rPr lang="pl-PL" sz="1300" b="0" i="0" u="none" strike="noStrike">
                          <a:solidFill>
                            <a:srgbClr val="000000"/>
                          </a:solidFill>
                          <a:effectLst/>
                          <a:latin typeface="Times New Roman"/>
                        </a:rPr>
                        <a:t>koszty=przychody</a:t>
                      </a:r>
                    </a:p>
                  </a:txBody>
                  <a:tcPr marL="8984" marR="8984" marT="8984" marB="0">
                    <a:lnL w="25400" cap="flat" cmpd="dbl" algn="ctr">
                      <a:solidFill>
                        <a:srgbClr val="E26B0A"/>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pl-PL" sz="1300" b="0" i="0" u="none" strike="noStrike">
                          <a:solidFill>
                            <a:srgbClr val="000000"/>
                          </a:solidFill>
                          <a:effectLst/>
                          <a:latin typeface="Calibri"/>
                        </a:rPr>
                        <a:t>Przychody UOIG</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10003"/>
                  </a:ext>
                </a:extLst>
              </a:tr>
              <a:tr h="584088">
                <a:tc>
                  <a:txBody>
                    <a:bodyPr/>
                    <a:lstStyle/>
                    <a:p>
                      <a:pPr algn="ctr" fontAlgn="b"/>
                      <a:r>
                        <a:rPr lang="pl-PL" sz="1300" b="0" i="0" u="none" strike="noStrike">
                          <a:solidFill>
                            <a:srgbClr val="000000"/>
                          </a:solidFill>
                          <a:effectLst/>
                          <a:latin typeface="Calibri"/>
                        </a:rPr>
                        <a:t>Koszty UOIG</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pl-PL" sz="1300" b="0" i="0" u="none" strike="noStrike">
                          <a:solidFill>
                            <a:srgbClr val="000000"/>
                          </a:solidFill>
                          <a:effectLst/>
                          <a:latin typeface="Calibri"/>
                        </a:rPr>
                        <a:t>Koszty Zarządu według parytetu podziału</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E26B0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10004"/>
                  </a:ext>
                </a:extLst>
              </a:tr>
              <a:tr h="292043">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pl-PL" sz="1300" b="0" i="0" u="none" strike="noStrike">
                          <a:solidFill>
                            <a:srgbClr val="000000"/>
                          </a:solidFill>
                          <a:effectLst/>
                          <a:latin typeface="Calibri"/>
                        </a:rPr>
                        <a:t>Amortyzacja</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10005"/>
                  </a:ext>
                </a:extLst>
              </a:tr>
              <a:tr h="572854">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l-PL" sz="1300" b="0" i="0" u="none" strike="noStrike" dirty="0">
                          <a:solidFill>
                            <a:srgbClr val="000000"/>
                          </a:solidFill>
                          <a:effectLst/>
                          <a:latin typeface="Calibri"/>
                        </a:rPr>
                        <a:t>Koszty operacyjne w tym odsetki od inwestycji</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ABB2"/>
                    </a:solidFill>
                  </a:tcPr>
                </a:tc>
                <a:tc>
                  <a:txBody>
                    <a:bodyPr/>
                    <a:lstStyle/>
                    <a:p>
                      <a:pPr algn="ctr" fontAlgn="b"/>
                      <a:r>
                        <a:rPr lang="pl-PL" sz="1300" b="0" i="0" u="none" strike="noStrike">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pl-PL" sz="1300" b="0" i="0" u="none" strike="noStrike" dirty="0">
                          <a:solidFill>
                            <a:srgbClr val="000000"/>
                          </a:solidFill>
                          <a:effectLst/>
                          <a:latin typeface="Calibri"/>
                        </a:rPr>
                        <a:t> </a:t>
                      </a:r>
                    </a:p>
                  </a:txBody>
                  <a:tcPr marL="8984" marR="8984" marT="8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6"/>
                  </a:ext>
                </a:extLst>
              </a:tr>
            </a:tbl>
          </a:graphicData>
        </a:graphic>
      </p:graphicFrame>
      <p:pic>
        <p:nvPicPr>
          <p:cNvPr id="5" name="Obraz 4">
            <a:extLst>
              <a:ext uri="{FF2B5EF4-FFF2-40B4-BE49-F238E27FC236}">
                <a16:creationId xmlns:a16="http://schemas.microsoft.com/office/drawing/2014/main" id="{0954294E-E97B-4EBF-A7F3-0C9B4A37FF53}"/>
              </a:ext>
            </a:extLst>
          </p:cNvPr>
          <p:cNvPicPr>
            <a:picLocks noChangeAspect="1"/>
          </p:cNvPicPr>
          <p:nvPr/>
        </p:nvPicPr>
        <p:blipFill>
          <a:blip r:embed="rId3"/>
          <a:stretch>
            <a:fillRect/>
          </a:stretch>
        </p:blipFill>
        <p:spPr>
          <a:xfrm>
            <a:off x="298777" y="0"/>
            <a:ext cx="5761219" cy="402371"/>
          </a:xfrm>
          <a:prstGeom prst="rect">
            <a:avLst/>
          </a:prstGeom>
        </p:spPr>
      </p:pic>
    </p:spTree>
    <p:extLst>
      <p:ext uri="{BB962C8B-B14F-4D97-AF65-F5344CB8AC3E}">
        <p14:creationId xmlns:p14="http://schemas.microsoft.com/office/powerpoint/2010/main" val="139765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Przyjęty model finansowania</a:t>
            </a:r>
          </a:p>
        </p:txBody>
      </p:sp>
      <p:pic>
        <p:nvPicPr>
          <p:cNvPr id="4" name="Obraz 3"/>
          <p:cNvPicPr>
            <a:picLocks noChangeAspect="1"/>
          </p:cNvPicPr>
          <p:nvPr/>
        </p:nvPicPr>
        <p:blipFill>
          <a:blip r:embed="rId2"/>
          <a:stretch>
            <a:fillRect/>
          </a:stretch>
        </p:blipFill>
        <p:spPr>
          <a:xfrm>
            <a:off x="10322600" y="741369"/>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sp>
        <p:nvSpPr>
          <p:cNvPr id="6" name="Prostokąt 5"/>
          <p:cNvSpPr/>
          <p:nvPr/>
        </p:nvSpPr>
        <p:spPr>
          <a:xfrm>
            <a:off x="1325217" y="1662009"/>
            <a:ext cx="9687340" cy="4823052"/>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pl-PL" sz="1600" i="1" dirty="0">
                <a:effectLst/>
                <a:latin typeface="Calibri" panose="020F0502020204030204" pitchFamily="34" charset="0"/>
                <a:ea typeface="Calibri" panose="020F0502020204030204" pitchFamily="34" charset="0"/>
                <a:cs typeface="Times New Roman" panose="02020603050405020304" pitchFamily="18" charset="0"/>
              </a:rPr>
              <a:t>okres kredytowania 15 lat – jest to maksymalny okres finansowania tego typu obiektów, miedzy innymi z uwagi na techniczną trwałość urządzeń stanowiących wyposażenie pływalni nie uwzględniającą nakładów odtworzeniowych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l-PL" sz="1600" i="1" dirty="0">
                <a:effectLst/>
                <a:latin typeface="Calibri" panose="020F0502020204030204" pitchFamily="34" charset="0"/>
                <a:ea typeface="Calibri" panose="020F0502020204030204" pitchFamily="34" charset="0"/>
                <a:cs typeface="Times New Roman" panose="02020603050405020304" pitchFamily="18" charset="0"/>
              </a:rPr>
              <a:t>hipoteka wpisana na pierwszym miejscu na nieruchomości na której realizowany jest Projekt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l-PL" sz="1600" i="1" dirty="0">
                <a:effectLst/>
                <a:latin typeface="Calibri" panose="020F0502020204030204" pitchFamily="34" charset="0"/>
                <a:ea typeface="Calibri" panose="020F0502020204030204" pitchFamily="34" charset="0"/>
                <a:cs typeface="Times New Roman" panose="02020603050405020304" pitchFamily="18" charset="0"/>
              </a:rPr>
              <a:t>cesja lub zastaw z umowy powierzenia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pl-PL" sz="1600" i="1" dirty="0">
                <a:effectLst/>
                <a:latin typeface="Calibri" panose="020F0502020204030204" pitchFamily="34" charset="0"/>
                <a:ea typeface="Calibri" panose="020F0502020204030204" pitchFamily="34" charset="0"/>
                <a:cs typeface="Times New Roman" panose="02020603050405020304" pitchFamily="18" charset="0"/>
              </a:rPr>
              <a:t>Zastaw rejestrowy na wierzytelnościach z wybranych rachunków bankowych Spółki wraz z pełnomocnictwem</a:t>
            </a:r>
            <a:r>
              <a:rPr lang="pl-PL" sz="1600" dirty="0">
                <a:effectLst/>
                <a:latin typeface="Calibri" panose="020F0502020204030204" pitchFamily="34" charset="0"/>
                <a:ea typeface="Calibri" panose="020F0502020204030204" pitchFamily="34" charset="0"/>
                <a:cs typeface="Times New Roman" panose="02020603050405020304" pitchFamily="18" charset="0"/>
              </a:rPr>
              <a:t> do nich</a:t>
            </a:r>
          </a:p>
          <a:p>
            <a:pPr marL="342900" lvl="0" indent="-342900" algn="just">
              <a:lnSpc>
                <a:spcPct val="107000"/>
              </a:lnSpc>
              <a:spcAft>
                <a:spcPts val="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Zastaw lub Cesja z polis ubezpieczeniowych Emitenta</a:t>
            </a:r>
          </a:p>
          <a:p>
            <a:pPr marL="342900" lvl="0" indent="-342900" algn="just">
              <a:lnSpc>
                <a:spcPct val="107000"/>
              </a:lnSpc>
              <a:spcAft>
                <a:spcPts val="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Porozumienie z Gminą  z którego wynikać będzie że Gmina nie rozwiąże umowy powierzenia w okresie wcześniejszym niż okres spłaty zobowiązań z tytułu wykupu obligacji przez Spółkę</a:t>
            </a:r>
          </a:p>
          <a:p>
            <a:pPr marL="342900" lvl="0" indent="-342900" algn="just">
              <a:lnSpc>
                <a:spcPct val="107000"/>
              </a:lnSpc>
              <a:spcAft>
                <a:spcPts val="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Oświadczenie o dobrowolnym poddaniu się egzekucji przez Spółkę wg art. 777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kpc</a:t>
            </a:r>
            <a:r>
              <a:rPr lang="pl-PL" sz="1600" dirty="0">
                <a:effectLst/>
                <a:latin typeface="Calibri" panose="020F0502020204030204" pitchFamily="34" charset="0"/>
                <a:ea typeface="Calibri" panose="020F0502020204030204" pitchFamily="34" charset="0"/>
                <a:cs typeface="Times New Roman" panose="02020603050405020304" pitchFamily="18" charset="0"/>
              </a:rPr>
              <a:t>, do kwoty 150% wartości programu emisji obligacji</a:t>
            </a:r>
          </a:p>
          <a:p>
            <a:pPr algn="just">
              <a:lnSpc>
                <a:spcPct val="107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 </a:t>
            </a:r>
          </a:p>
          <a:p>
            <a:pPr indent="228600" algn="just">
              <a:lnSpc>
                <a:spcPct val="107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Przez okres 15 lat Spółka prowadzić będzie wykup poszczególnych transz obligacji w trybie podobnym do spłaty kredytu długoterminowego. Koszt finansowania zamyka się w wysokości:</a:t>
            </a:r>
          </a:p>
          <a:p>
            <a:pPr indent="228600" algn="just">
              <a:lnSpc>
                <a:spcPct val="107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WIBOR 3M – 1,73%</a:t>
            </a:r>
          </a:p>
          <a:p>
            <a:pPr marL="342900" lvl="0" indent="-342900" algn="just">
              <a:lnSpc>
                <a:spcPct val="107000"/>
              </a:lnSpc>
              <a:spcAft>
                <a:spcPts val="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Marża – 1,5%</a:t>
            </a:r>
          </a:p>
        </p:txBody>
      </p:sp>
      <p:sp>
        <p:nvSpPr>
          <p:cNvPr id="5" name="Symbol zastępczy stopki 4"/>
          <p:cNvSpPr>
            <a:spLocks noGrp="1"/>
          </p:cNvSpPr>
          <p:nvPr>
            <p:ph type="ftr" sz="quarter" idx="11"/>
          </p:nvPr>
        </p:nvSpPr>
        <p:spPr/>
        <p:txBody>
          <a:bodyPr/>
          <a:lstStyle/>
          <a:p>
            <a:endParaRPr lang="pl-PL" dirty="0"/>
          </a:p>
        </p:txBody>
      </p:sp>
      <p:pic>
        <p:nvPicPr>
          <p:cNvPr id="7" name="Obraz 6">
            <a:extLst>
              <a:ext uri="{FF2B5EF4-FFF2-40B4-BE49-F238E27FC236}">
                <a16:creationId xmlns:a16="http://schemas.microsoft.com/office/drawing/2014/main" id="{7628D7E2-A1E9-40EF-9ACE-872F0440CE71}"/>
              </a:ext>
            </a:extLst>
          </p:cNvPr>
          <p:cNvPicPr>
            <a:picLocks noChangeAspect="1"/>
          </p:cNvPicPr>
          <p:nvPr/>
        </p:nvPicPr>
        <p:blipFill>
          <a:blip r:embed="rId3"/>
          <a:stretch>
            <a:fillRect/>
          </a:stretch>
        </p:blipFill>
        <p:spPr>
          <a:xfrm>
            <a:off x="551703" y="230188"/>
            <a:ext cx="5761219" cy="402371"/>
          </a:xfrm>
          <a:prstGeom prst="rect">
            <a:avLst/>
          </a:prstGeom>
        </p:spPr>
      </p:pic>
    </p:spTree>
    <p:extLst>
      <p:ext uri="{BB962C8B-B14F-4D97-AF65-F5344CB8AC3E}">
        <p14:creationId xmlns:p14="http://schemas.microsoft.com/office/powerpoint/2010/main" val="2027016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r>
              <a:rPr lang="pl-PL" sz="2200" dirty="0"/>
              <a:t> </a:t>
            </a:r>
          </a:p>
        </p:txBody>
      </p:sp>
      <p:pic>
        <p:nvPicPr>
          <p:cNvPr id="4" name="Obraz 3"/>
          <p:cNvPicPr>
            <a:picLocks noChangeAspect="1"/>
          </p:cNvPicPr>
          <p:nvPr/>
        </p:nvPicPr>
        <p:blipFill>
          <a:blip r:embed="rId2"/>
          <a:stretch>
            <a:fillRect/>
          </a:stretch>
        </p:blipFill>
        <p:spPr>
          <a:xfrm>
            <a:off x="2438857" y="1767096"/>
            <a:ext cx="7314286" cy="3323809"/>
          </a:xfrm>
          <a:prstGeom prst="rect">
            <a:avLst/>
          </a:prstGeom>
        </p:spPr>
      </p:pic>
      <p:sp>
        <p:nvSpPr>
          <p:cNvPr id="3" name="Podtytuł 2"/>
          <p:cNvSpPr>
            <a:spLocks noGrp="1"/>
          </p:cNvSpPr>
          <p:nvPr>
            <p:ph type="subTitle" idx="1"/>
          </p:nvPr>
        </p:nvSpPr>
        <p:spPr>
          <a:xfrm>
            <a:off x="2135560" y="1124744"/>
            <a:ext cx="7920880" cy="5400600"/>
          </a:xfrm>
        </p:spPr>
        <p:txBody>
          <a:bodyPr>
            <a:noAutofit/>
          </a:bodyPr>
          <a:lstStyle/>
          <a:p>
            <a:pPr lvl="0" algn="l"/>
            <a:r>
              <a:rPr lang="pl-PL" sz="1800" dirty="0">
                <a:solidFill>
                  <a:schemeClr val="tx1"/>
                </a:solidFill>
              </a:rPr>
              <a:t>Oferta Banku z zabezpieczeniem poprzez cesje wierzytelności z rekompensaty</a:t>
            </a:r>
          </a:p>
          <a:p>
            <a:pPr lvl="0" algn="l"/>
            <a:r>
              <a:rPr lang="pl-PL" sz="1800" dirty="0">
                <a:solidFill>
                  <a:schemeClr val="tx1"/>
                </a:solidFill>
              </a:rPr>
              <a:t>(brak </a:t>
            </a:r>
            <a:r>
              <a:rPr lang="pl-PL" sz="1800" dirty="0" err="1">
                <a:solidFill>
                  <a:schemeClr val="tx1"/>
                </a:solidFill>
              </a:rPr>
              <a:t>poreczenia</a:t>
            </a:r>
            <a:r>
              <a:rPr lang="pl-PL" sz="1800" dirty="0">
                <a:solidFill>
                  <a:schemeClr val="tx1"/>
                </a:solidFill>
              </a:rPr>
              <a:t>)</a:t>
            </a:r>
          </a:p>
        </p:txBody>
      </p:sp>
      <p:pic>
        <p:nvPicPr>
          <p:cNvPr id="5" name="Obraz 4">
            <a:extLst>
              <a:ext uri="{FF2B5EF4-FFF2-40B4-BE49-F238E27FC236}">
                <a16:creationId xmlns:a16="http://schemas.microsoft.com/office/drawing/2014/main" id="{8C215E23-3F3D-496E-9A9E-761F2EFF646E}"/>
              </a:ext>
            </a:extLst>
          </p:cNvPr>
          <p:cNvPicPr>
            <a:picLocks noChangeAspect="1"/>
          </p:cNvPicPr>
          <p:nvPr/>
        </p:nvPicPr>
        <p:blipFill>
          <a:blip r:embed="rId3"/>
          <a:stretch>
            <a:fillRect/>
          </a:stretch>
        </p:blipFill>
        <p:spPr>
          <a:xfrm>
            <a:off x="10800902" y="440669"/>
            <a:ext cx="859611" cy="573074"/>
          </a:xfrm>
          <a:prstGeom prst="rect">
            <a:avLst/>
          </a:prstGeom>
        </p:spPr>
      </p:pic>
      <p:pic>
        <p:nvPicPr>
          <p:cNvPr id="6" name="Obraz 5">
            <a:extLst>
              <a:ext uri="{FF2B5EF4-FFF2-40B4-BE49-F238E27FC236}">
                <a16:creationId xmlns:a16="http://schemas.microsoft.com/office/drawing/2014/main" id="{0C54EE21-DB22-42A0-91F6-932F4744DB21}"/>
              </a:ext>
            </a:extLst>
          </p:cNvPr>
          <p:cNvPicPr>
            <a:picLocks noChangeAspect="1"/>
          </p:cNvPicPr>
          <p:nvPr/>
        </p:nvPicPr>
        <p:blipFill>
          <a:blip r:embed="rId4"/>
          <a:stretch>
            <a:fillRect/>
          </a:stretch>
        </p:blipFill>
        <p:spPr>
          <a:xfrm>
            <a:off x="723981" y="440669"/>
            <a:ext cx="5761219" cy="402371"/>
          </a:xfrm>
          <a:prstGeom prst="rect">
            <a:avLst/>
          </a:prstGeom>
        </p:spPr>
      </p:pic>
    </p:spTree>
    <p:extLst>
      <p:ext uri="{BB962C8B-B14F-4D97-AF65-F5344CB8AC3E}">
        <p14:creationId xmlns:p14="http://schemas.microsoft.com/office/powerpoint/2010/main" val="215153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Przychody do budżetu</a:t>
            </a:r>
          </a:p>
        </p:txBody>
      </p:sp>
      <p:pic>
        <p:nvPicPr>
          <p:cNvPr id="4" name="Obraz 3"/>
          <p:cNvPicPr>
            <a:picLocks noChangeAspect="1"/>
          </p:cNvPicPr>
          <p:nvPr/>
        </p:nvPicPr>
        <p:blipFill>
          <a:blip r:embed="rId2"/>
          <a:stretch>
            <a:fillRect/>
          </a:stretch>
        </p:blipFill>
        <p:spPr>
          <a:xfrm>
            <a:off x="10322600" y="741369"/>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sp>
        <p:nvSpPr>
          <p:cNvPr id="5" name="Prostokąt 4"/>
          <p:cNvSpPr/>
          <p:nvPr/>
        </p:nvSpPr>
        <p:spPr>
          <a:xfrm>
            <a:off x="1484243" y="1720840"/>
            <a:ext cx="8838357" cy="3139321"/>
          </a:xfrm>
          <a:prstGeom prst="rect">
            <a:avLst/>
          </a:prstGeom>
        </p:spPr>
        <p:txBody>
          <a:bodyPr wrap="square">
            <a:spAutoFit/>
          </a:bodyPr>
          <a:lstStyle/>
          <a:p>
            <a:r>
              <a:rPr lang="pl-PL" dirty="0">
                <a:solidFill>
                  <a:srgbClr val="FF0000"/>
                </a:solidFill>
              </a:rPr>
              <a:t>Podatek od nieruchomości szacowany na kwotę			 63.000,-PLN</a:t>
            </a:r>
          </a:p>
          <a:p>
            <a:endParaRPr lang="pl-PL" dirty="0"/>
          </a:p>
          <a:p>
            <a:r>
              <a:rPr lang="pl-PL" dirty="0"/>
              <a:t>Podatek dochodowy Pływalni					60 000,00 zł</a:t>
            </a:r>
          </a:p>
          <a:p>
            <a:r>
              <a:rPr lang="pl-PL" dirty="0"/>
              <a:t>Wskaźnik wpływu do budżetu z podatku od osób prawnych		6,71%</a:t>
            </a:r>
          </a:p>
          <a:p>
            <a:r>
              <a:rPr lang="pl-PL" dirty="0">
                <a:solidFill>
                  <a:srgbClr val="FF0000"/>
                </a:solidFill>
              </a:rPr>
              <a:t>Wpływ do budżetu						4 026,00 zł</a:t>
            </a:r>
          </a:p>
          <a:p>
            <a:endParaRPr lang="pl-PL" dirty="0"/>
          </a:p>
          <a:p>
            <a:r>
              <a:rPr lang="pl-PL" dirty="0"/>
              <a:t>Wynagrodzenie pracowników pływalni/rok	360 000,00 zł</a:t>
            </a:r>
          </a:p>
          <a:p>
            <a:r>
              <a:rPr lang="pl-PL" dirty="0"/>
              <a:t>Podatek dochodowy 			19%</a:t>
            </a:r>
          </a:p>
          <a:p>
            <a:r>
              <a:rPr lang="pl-PL" dirty="0"/>
              <a:t>Podatek dochodowy 			68 400,00 zł</a:t>
            </a:r>
          </a:p>
          <a:p>
            <a:r>
              <a:rPr lang="pl-PL" dirty="0"/>
              <a:t>Wskaźnik wpływu do budżetu		37,89% </a:t>
            </a:r>
          </a:p>
          <a:p>
            <a:r>
              <a:rPr lang="pl-PL" dirty="0">
                <a:solidFill>
                  <a:srgbClr val="FF0000"/>
                </a:solidFill>
              </a:rPr>
              <a:t>Wpływ do budżetu				25 916,76 zł</a:t>
            </a:r>
          </a:p>
        </p:txBody>
      </p:sp>
      <p:sp>
        <p:nvSpPr>
          <p:cNvPr id="6" name="Symbol zastępczy stopki 5"/>
          <p:cNvSpPr>
            <a:spLocks noGrp="1"/>
          </p:cNvSpPr>
          <p:nvPr>
            <p:ph type="ftr" sz="quarter" idx="11"/>
          </p:nvPr>
        </p:nvSpPr>
        <p:spPr/>
        <p:txBody>
          <a:bodyPr/>
          <a:lstStyle/>
          <a:p>
            <a:endParaRPr lang="pl-PL" dirty="0"/>
          </a:p>
        </p:txBody>
      </p:sp>
    </p:spTree>
    <p:extLst>
      <p:ext uri="{BB962C8B-B14F-4D97-AF65-F5344CB8AC3E}">
        <p14:creationId xmlns:p14="http://schemas.microsoft.com/office/powerpoint/2010/main" val="184357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1">
                    <a:lumMod val="60000"/>
                    <a:lumOff val="40000"/>
                  </a:schemeClr>
                </a:solidFill>
              </a:rPr>
              <a:t>Przychody do budżetu</a:t>
            </a:r>
          </a:p>
        </p:txBody>
      </p:sp>
      <p:pic>
        <p:nvPicPr>
          <p:cNvPr id="4" name="Obraz 3"/>
          <p:cNvPicPr>
            <a:picLocks noChangeAspect="1"/>
          </p:cNvPicPr>
          <p:nvPr/>
        </p:nvPicPr>
        <p:blipFill>
          <a:blip r:embed="rId2"/>
          <a:stretch>
            <a:fillRect/>
          </a:stretch>
        </p:blipFill>
        <p:spPr>
          <a:xfrm>
            <a:off x="10322600" y="741369"/>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sp>
        <p:nvSpPr>
          <p:cNvPr id="5" name="Prostokąt 4"/>
          <p:cNvSpPr/>
          <p:nvPr/>
        </p:nvSpPr>
        <p:spPr>
          <a:xfrm>
            <a:off x="838200" y="1314442"/>
            <a:ext cx="10515600" cy="4801314"/>
          </a:xfrm>
          <a:prstGeom prst="rect">
            <a:avLst/>
          </a:prstGeom>
        </p:spPr>
        <p:txBody>
          <a:bodyPr wrap="square">
            <a:spAutoFit/>
          </a:bodyPr>
          <a:lstStyle/>
          <a:p>
            <a:endParaRPr lang="pl-PL" dirty="0"/>
          </a:p>
          <a:p>
            <a:r>
              <a:rPr lang="pl-PL" dirty="0"/>
              <a:t>Dopłaty z </a:t>
            </a:r>
            <a:r>
              <a:rPr lang="pl-PL" dirty="0" err="1"/>
              <a:t>Ministersta</a:t>
            </a:r>
            <a:r>
              <a:rPr lang="pl-PL" dirty="0"/>
              <a:t> Sportu do nauki pływania klasy I-III	100,00 zł </a:t>
            </a:r>
          </a:p>
          <a:p>
            <a:r>
              <a:rPr lang="pl-PL" dirty="0"/>
              <a:t>Ilość uczniów					1 500,00 zł</a:t>
            </a:r>
          </a:p>
          <a:p>
            <a:r>
              <a:rPr lang="pl-PL" dirty="0">
                <a:solidFill>
                  <a:srgbClr val="FF0000"/>
                </a:solidFill>
              </a:rPr>
              <a:t>Razem dopłata					150 000,00 zł</a:t>
            </a:r>
          </a:p>
          <a:p>
            <a:endParaRPr lang="pl-PL" dirty="0"/>
          </a:p>
          <a:p>
            <a:endParaRPr lang="pl-PL" dirty="0"/>
          </a:p>
          <a:p>
            <a:r>
              <a:rPr lang="pl-PL" dirty="0"/>
              <a:t>Ilość odwiedzin osób z poza miasta					40 000</a:t>
            </a:r>
          </a:p>
          <a:p>
            <a:r>
              <a:rPr lang="pl-PL" dirty="0"/>
              <a:t>Średnia kwota zostawiona w mieście dodatkowo/mieszkańca		10,00 zł</a:t>
            </a:r>
          </a:p>
          <a:p>
            <a:r>
              <a:rPr lang="pl-PL" dirty="0"/>
              <a:t>średnia kwota zostawiona w mieście razem				400 000,00 zł</a:t>
            </a:r>
          </a:p>
          <a:p>
            <a:r>
              <a:rPr lang="pl-PL" dirty="0"/>
              <a:t>Ilość odwiedzin osób z powiatu					140 000,00</a:t>
            </a:r>
          </a:p>
          <a:p>
            <a:r>
              <a:rPr lang="pl-PL" dirty="0"/>
              <a:t>Średnia kwota zostawiona w mieście dodatkowo/osobę			5,00 zł</a:t>
            </a:r>
          </a:p>
          <a:p>
            <a:r>
              <a:rPr lang="pl-PL" dirty="0"/>
              <a:t>średnia kwota zostawiona w mieście razem				700 000,00 zł</a:t>
            </a:r>
          </a:p>
          <a:p>
            <a:r>
              <a:rPr lang="pl-PL" dirty="0"/>
              <a:t>Razem zwiększony kapitał dla przedsiębiorców z miasta			1 100 000,00 zł</a:t>
            </a:r>
          </a:p>
          <a:p>
            <a:r>
              <a:rPr lang="pl-PL" dirty="0"/>
              <a:t>Rentowność							10%</a:t>
            </a:r>
          </a:p>
          <a:p>
            <a:r>
              <a:rPr lang="pl-PL" dirty="0"/>
              <a:t>Zysk hipotetyczny przedsiębiorstw z tyt. Funkcjonowania pływalni / rok	110 000 zł</a:t>
            </a:r>
          </a:p>
          <a:p>
            <a:r>
              <a:rPr lang="pl-PL" dirty="0"/>
              <a:t>Wskaźnik wpływu do budżetu z podatku od osób prawnych			6,71%</a:t>
            </a:r>
          </a:p>
          <a:p>
            <a:r>
              <a:rPr lang="pl-PL" dirty="0">
                <a:solidFill>
                  <a:srgbClr val="FF0000"/>
                </a:solidFill>
              </a:rPr>
              <a:t>Wpływ do budżetu z tyt. Podatku CIT					7 381,00 zł</a:t>
            </a:r>
          </a:p>
        </p:txBody>
      </p:sp>
      <p:sp>
        <p:nvSpPr>
          <p:cNvPr id="6" name="Symbol zastępczy stopki 5"/>
          <p:cNvSpPr>
            <a:spLocks noGrp="1"/>
          </p:cNvSpPr>
          <p:nvPr>
            <p:ph type="ftr" sz="quarter" idx="11"/>
          </p:nvPr>
        </p:nvSpPr>
        <p:spPr/>
        <p:txBody>
          <a:bodyPr/>
          <a:lstStyle/>
          <a:p>
            <a:endParaRPr lang="pl-PL" dirty="0"/>
          </a:p>
        </p:txBody>
      </p:sp>
    </p:spTree>
    <p:extLst>
      <p:ext uri="{BB962C8B-B14F-4D97-AF65-F5344CB8AC3E}">
        <p14:creationId xmlns:p14="http://schemas.microsoft.com/office/powerpoint/2010/main" val="214526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1">
                    <a:lumMod val="60000"/>
                    <a:lumOff val="40000"/>
                  </a:schemeClr>
                </a:solidFill>
              </a:rPr>
              <a:t>Przychody do budżetu</a:t>
            </a:r>
          </a:p>
        </p:txBody>
      </p:sp>
      <p:pic>
        <p:nvPicPr>
          <p:cNvPr id="4" name="Obraz 3"/>
          <p:cNvPicPr>
            <a:picLocks noChangeAspect="1"/>
          </p:cNvPicPr>
          <p:nvPr/>
        </p:nvPicPr>
        <p:blipFill>
          <a:blip r:embed="rId2"/>
          <a:stretch>
            <a:fillRect/>
          </a:stretch>
        </p:blipFill>
        <p:spPr>
          <a:xfrm>
            <a:off x="10322600" y="741369"/>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sp>
        <p:nvSpPr>
          <p:cNvPr id="5" name="Prostokąt 4"/>
          <p:cNvSpPr/>
          <p:nvPr/>
        </p:nvSpPr>
        <p:spPr>
          <a:xfrm>
            <a:off x="838200" y="1314443"/>
            <a:ext cx="10344010" cy="5078313"/>
          </a:xfrm>
          <a:prstGeom prst="rect">
            <a:avLst/>
          </a:prstGeom>
        </p:spPr>
        <p:txBody>
          <a:bodyPr wrap="square">
            <a:spAutoFit/>
          </a:bodyPr>
          <a:lstStyle/>
          <a:p>
            <a:r>
              <a:rPr lang="pl-PL" dirty="0"/>
              <a:t>Ilość osób umierających na choroby krążenia 			300</a:t>
            </a:r>
          </a:p>
          <a:p>
            <a:r>
              <a:rPr lang="pl-PL" dirty="0"/>
              <a:t>Ilość osób które będą żyły rok dłużej				10%</a:t>
            </a:r>
          </a:p>
          <a:p>
            <a:r>
              <a:rPr lang="pl-PL" dirty="0"/>
              <a:t>Ilość osób które będą żyły rok dłużej				30</a:t>
            </a:r>
          </a:p>
          <a:p>
            <a:r>
              <a:rPr lang="pl-PL" dirty="0"/>
              <a:t>średnia wysokość  emerytury					2 083,00 zł</a:t>
            </a:r>
          </a:p>
          <a:p>
            <a:r>
              <a:rPr lang="pl-PL" dirty="0"/>
              <a:t>Dochód roczny osób żyjących dłużej				749 880,00 zł</a:t>
            </a:r>
          </a:p>
          <a:p>
            <a:r>
              <a:rPr lang="pl-PL" dirty="0"/>
              <a:t>Podatek dochodowy					19%</a:t>
            </a:r>
          </a:p>
          <a:p>
            <a:r>
              <a:rPr lang="pl-PL" dirty="0"/>
              <a:t>Podatek dochodowy					142 477,20 zł</a:t>
            </a:r>
          </a:p>
          <a:p>
            <a:r>
              <a:rPr lang="pl-PL" dirty="0"/>
              <a:t>Wskaźnik wpływu do budżetu				37,89%</a:t>
            </a:r>
          </a:p>
          <a:p>
            <a:r>
              <a:rPr lang="pl-PL" dirty="0">
                <a:solidFill>
                  <a:srgbClr val="FF0000"/>
                </a:solidFill>
              </a:rPr>
              <a:t>Wpływ do budżetu z tyt. Podatku PIT				53 984,61 zł</a:t>
            </a:r>
          </a:p>
          <a:p>
            <a:endParaRPr lang="pl-PL" dirty="0"/>
          </a:p>
          <a:p>
            <a:endParaRPr lang="pl-PL" dirty="0"/>
          </a:p>
          <a:p>
            <a:r>
              <a:rPr lang="pl-PL" dirty="0"/>
              <a:t>Ograniczenie salda migracji o osób / rok			10</a:t>
            </a:r>
          </a:p>
          <a:p>
            <a:r>
              <a:rPr lang="pl-PL" dirty="0"/>
              <a:t>Średnie wynagrodzenie za 2016r.				4277,14</a:t>
            </a:r>
          </a:p>
          <a:p>
            <a:r>
              <a:rPr lang="pl-PL" dirty="0"/>
              <a:t>Dochód roczny tych osób które nie emigrowały			513 256,80 zł</a:t>
            </a:r>
          </a:p>
          <a:p>
            <a:r>
              <a:rPr lang="pl-PL" dirty="0"/>
              <a:t>Podatek dochodowy					19%</a:t>
            </a:r>
          </a:p>
          <a:p>
            <a:r>
              <a:rPr lang="pl-PL" dirty="0"/>
              <a:t>Podatek dochodowy					97 518,79 zł</a:t>
            </a:r>
          </a:p>
          <a:p>
            <a:r>
              <a:rPr lang="pl-PL" dirty="0"/>
              <a:t>Wskaźnik wpływu do budżetu				37,89%</a:t>
            </a:r>
          </a:p>
          <a:p>
            <a:r>
              <a:rPr lang="pl-PL" dirty="0">
                <a:solidFill>
                  <a:srgbClr val="FF0000"/>
                </a:solidFill>
              </a:rPr>
              <a:t>Wpływ do budżetu z tyt. Podatku PIT				36 949,87 zł</a:t>
            </a:r>
          </a:p>
        </p:txBody>
      </p:sp>
      <p:sp>
        <p:nvSpPr>
          <p:cNvPr id="6" name="Symbol zastępczy stopki 5"/>
          <p:cNvSpPr>
            <a:spLocks noGrp="1"/>
          </p:cNvSpPr>
          <p:nvPr>
            <p:ph type="ftr" sz="quarter" idx="11"/>
          </p:nvPr>
        </p:nvSpPr>
        <p:spPr>
          <a:xfrm>
            <a:off x="4250634" y="6392756"/>
            <a:ext cx="4114800" cy="365125"/>
          </a:xfrm>
        </p:spPr>
        <p:txBody>
          <a:bodyPr/>
          <a:lstStyle/>
          <a:p>
            <a:endParaRPr lang="pl-PL" dirty="0"/>
          </a:p>
        </p:txBody>
      </p:sp>
    </p:spTree>
    <p:extLst>
      <p:ext uri="{BB962C8B-B14F-4D97-AF65-F5344CB8AC3E}">
        <p14:creationId xmlns:p14="http://schemas.microsoft.com/office/powerpoint/2010/main" val="467863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1">
                    <a:lumMod val="60000"/>
                    <a:lumOff val="40000"/>
                  </a:schemeClr>
                </a:solidFill>
              </a:rPr>
              <a:t>Przychody do budżetu</a:t>
            </a:r>
          </a:p>
        </p:txBody>
      </p:sp>
      <p:pic>
        <p:nvPicPr>
          <p:cNvPr id="4" name="Obraz 3"/>
          <p:cNvPicPr>
            <a:picLocks noChangeAspect="1"/>
          </p:cNvPicPr>
          <p:nvPr/>
        </p:nvPicPr>
        <p:blipFill>
          <a:blip r:embed="rId2"/>
          <a:stretch>
            <a:fillRect/>
          </a:stretch>
        </p:blipFill>
        <p:spPr>
          <a:xfrm>
            <a:off x="10322600" y="741369"/>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sp>
        <p:nvSpPr>
          <p:cNvPr id="5" name="Prostokąt 4"/>
          <p:cNvSpPr/>
          <p:nvPr/>
        </p:nvSpPr>
        <p:spPr>
          <a:xfrm>
            <a:off x="967409" y="2938289"/>
            <a:ext cx="10386391" cy="1260345"/>
          </a:xfrm>
          <a:prstGeom prst="rect">
            <a:avLst/>
          </a:prstGeom>
        </p:spPr>
        <p:txBody>
          <a:bodyPr wrap="square">
            <a:spAutoFit/>
          </a:bodyPr>
          <a:lstStyle/>
          <a:p>
            <a:pPr algn="ctr">
              <a:lnSpc>
                <a:spcPct val="107000"/>
              </a:lnSpc>
              <a:spcAft>
                <a:spcPts val="0"/>
              </a:spcAft>
            </a:pPr>
            <a:r>
              <a:rPr lang="pl-PL" sz="2400" u="sng" dirty="0">
                <a:latin typeface="Calibri" panose="020F0502020204030204" pitchFamily="34" charset="0"/>
                <a:ea typeface="Calibri" panose="020F0502020204030204" pitchFamily="34" charset="0"/>
                <a:cs typeface="Times New Roman" panose="02020603050405020304" pitchFamily="18" charset="0"/>
              </a:rPr>
              <a:t>Razem minimalny prognozowany wpływ do budżetu miasta z tytułu realizacji projektu budowy i eksploatacji krytej pływalni określony został na poziomie</a:t>
            </a:r>
          </a:p>
          <a:p>
            <a:pPr algn="ctr">
              <a:lnSpc>
                <a:spcPct val="107000"/>
              </a:lnSpc>
              <a:spcAft>
                <a:spcPts val="0"/>
              </a:spcAft>
            </a:pPr>
            <a:r>
              <a:rPr lang="pl-PL" sz="2400" u="sng" dirty="0">
                <a:latin typeface="Calibri" panose="020F0502020204030204" pitchFamily="34" charset="0"/>
                <a:ea typeface="Calibri" panose="020F0502020204030204" pitchFamily="34" charset="0"/>
                <a:cs typeface="Times New Roman" panose="02020603050405020304" pitchFamily="18" charset="0"/>
              </a:rPr>
              <a:t> </a:t>
            </a:r>
            <a:r>
              <a:rPr lang="pl-PL" sz="2400" b="1" u="sng" dirty="0">
                <a:latin typeface="Calibri" panose="020F0502020204030204" pitchFamily="34" charset="0"/>
                <a:ea typeface="Calibri" panose="020F0502020204030204" pitchFamily="34" charset="0"/>
                <a:cs typeface="Times New Roman" panose="02020603050405020304" pitchFamily="18" charset="0"/>
              </a:rPr>
              <a:t>341 258,24 zł</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ymbol zastępczy stopki 5"/>
          <p:cNvSpPr>
            <a:spLocks noGrp="1"/>
          </p:cNvSpPr>
          <p:nvPr>
            <p:ph type="ftr" sz="quarter" idx="11"/>
          </p:nvPr>
        </p:nvSpPr>
        <p:spPr/>
        <p:txBody>
          <a:bodyPr/>
          <a:lstStyle/>
          <a:p>
            <a:endParaRPr lang="pl-PL" dirty="0"/>
          </a:p>
        </p:txBody>
      </p:sp>
    </p:spTree>
    <p:extLst>
      <p:ext uri="{BB962C8B-B14F-4D97-AF65-F5344CB8AC3E}">
        <p14:creationId xmlns:p14="http://schemas.microsoft.com/office/powerpoint/2010/main" val="789509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188642"/>
            <a:ext cx="7772400" cy="504055"/>
          </a:xfrm>
        </p:spPr>
        <p:txBody>
          <a:bodyPr>
            <a:noAutofit/>
          </a:bodyPr>
          <a:lstStyle/>
          <a:p>
            <a:pPr algn="l"/>
            <a:r>
              <a:rPr lang="pl-PL" dirty="0"/>
              <a:t> </a:t>
            </a:r>
            <a:br>
              <a:rPr lang="pl-PL" dirty="0"/>
            </a:br>
            <a:r>
              <a:rPr lang="pl-PL" sz="2400" dirty="0"/>
              <a:t>Zagadnienia związane z pomocą de </a:t>
            </a:r>
            <a:r>
              <a:rPr lang="pl-PL" sz="2400" dirty="0" err="1"/>
              <a:t>minimis</a:t>
            </a:r>
            <a:r>
              <a:rPr lang="pl-PL" sz="2400" dirty="0"/>
              <a:t> </a:t>
            </a:r>
            <a:br>
              <a:rPr lang="pl-PL" dirty="0"/>
            </a:br>
            <a:r>
              <a:rPr lang="pl-PL" sz="2200" dirty="0"/>
              <a:t>_____________________________________________________</a:t>
            </a:r>
          </a:p>
        </p:txBody>
      </p:sp>
      <p:sp>
        <p:nvSpPr>
          <p:cNvPr id="3" name="Podtytuł 2"/>
          <p:cNvSpPr>
            <a:spLocks noGrp="1"/>
          </p:cNvSpPr>
          <p:nvPr>
            <p:ph type="subTitle" idx="1"/>
          </p:nvPr>
        </p:nvSpPr>
        <p:spPr>
          <a:xfrm>
            <a:off x="2135560" y="1124744"/>
            <a:ext cx="7920880" cy="4752528"/>
          </a:xfrm>
        </p:spPr>
        <p:txBody>
          <a:bodyPr>
            <a:normAutofit/>
          </a:bodyPr>
          <a:lstStyle/>
          <a:p>
            <a:pPr lvl="1" indent="-457200" algn="just">
              <a:buFont typeface="Arial" panose="020B0604020202020204" pitchFamily="34" charset="0"/>
              <a:buChar char="•"/>
            </a:pPr>
            <a:r>
              <a:rPr lang="pl-PL" dirty="0">
                <a:solidFill>
                  <a:schemeClr val="tx1"/>
                </a:solidFill>
              </a:rPr>
              <a:t>Wyższy limit pomocy </a:t>
            </a:r>
            <a:r>
              <a:rPr lang="pl-PL" dirty="0" err="1">
                <a:solidFill>
                  <a:schemeClr val="tx1"/>
                </a:solidFill>
              </a:rPr>
              <a:t>deminimis</a:t>
            </a:r>
            <a:r>
              <a:rPr lang="pl-PL" dirty="0">
                <a:solidFill>
                  <a:schemeClr val="tx1"/>
                </a:solidFill>
              </a:rPr>
              <a:t> -500 000 EUR w okresie 3 lat</a:t>
            </a:r>
          </a:p>
          <a:p>
            <a:pPr algn="just"/>
            <a:endParaRPr lang="pl-PL" dirty="0">
              <a:solidFill>
                <a:schemeClr val="tx1"/>
              </a:solidFill>
            </a:endParaRPr>
          </a:p>
          <a:p>
            <a:pPr algn="just"/>
            <a:endParaRPr lang="pl-PL" dirty="0">
              <a:solidFill>
                <a:schemeClr val="tx1"/>
              </a:solidFill>
            </a:endParaRPr>
          </a:p>
          <a:p>
            <a:endParaRPr lang="pl-PL"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7758" y="291549"/>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2060849"/>
            <a:ext cx="473541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1"/>
          <p:cNvSpPr txBox="1">
            <a:spLocks/>
          </p:cNvSpPr>
          <p:nvPr/>
        </p:nvSpPr>
        <p:spPr>
          <a:xfrm>
            <a:off x="1847528" y="5949281"/>
            <a:ext cx="8208912" cy="956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a:t>
            </a:r>
            <a:r>
              <a:rPr lang="pl-PL" sz="1400" dirty="0" err="1">
                <a:solidFill>
                  <a:prstClr val="black"/>
                </a:solidFill>
                <a:latin typeface="Calibri"/>
              </a:rPr>
              <a:t>źródło:Artykuł</a:t>
            </a:r>
            <a:r>
              <a:rPr lang="pl-PL" sz="1400" dirty="0">
                <a:solidFill>
                  <a:prstClr val="black"/>
                </a:solidFill>
                <a:latin typeface="Calibri"/>
              </a:rPr>
              <a:t> Karoliny Milewskiej - specjalisty w Wydziale Pomocy Horyzontalnej w Departamencie Monitorowania Pomocy Publicznej UOKiK; Rozporządzenie Komisji (UE) nr 1407/2013 z dnia 18 grudnia 2013 r. w sprawie stosowania art. 107 i 108 Traktatu o funkcjonowaniu Unii Europejskiej do pomocy de </a:t>
            </a:r>
            <a:r>
              <a:rPr lang="pl-PL" sz="1400" dirty="0" err="1">
                <a:solidFill>
                  <a:prstClr val="black"/>
                </a:solidFill>
                <a:latin typeface="Calibri"/>
              </a:rPr>
              <a:t>minimis</a:t>
            </a:r>
            <a:r>
              <a:rPr lang="pl-PL" sz="1400" dirty="0">
                <a:solidFill>
                  <a:prstClr val="black"/>
                </a:solidFill>
                <a:latin typeface="Calibri"/>
              </a:rPr>
              <a:t> (Dz. Urz. UE L 352 z 24.12.2013 r. </a:t>
            </a:r>
            <a:endParaRPr lang="pl-PL" sz="2200" dirty="0">
              <a:solidFill>
                <a:prstClr val="black"/>
              </a:solidFill>
              <a:latin typeface="Calibri"/>
            </a:endParaRPr>
          </a:p>
        </p:txBody>
      </p:sp>
      <p:pic>
        <p:nvPicPr>
          <p:cNvPr id="4" name="Obraz 3">
            <a:extLst>
              <a:ext uri="{FF2B5EF4-FFF2-40B4-BE49-F238E27FC236}">
                <a16:creationId xmlns:a16="http://schemas.microsoft.com/office/drawing/2014/main" id="{7BA86772-EB02-4E11-ADE6-B9400A313665}"/>
              </a:ext>
            </a:extLst>
          </p:cNvPr>
          <p:cNvPicPr>
            <a:picLocks noChangeAspect="1"/>
          </p:cNvPicPr>
          <p:nvPr/>
        </p:nvPicPr>
        <p:blipFill>
          <a:blip r:embed="rId4"/>
          <a:stretch>
            <a:fillRect/>
          </a:stretch>
        </p:blipFill>
        <p:spPr>
          <a:xfrm>
            <a:off x="190765" y="-32971"/>
            <a:ext cx="5761219" cy="504055"/>
          </a:xfrm>
          <a:prstGeom prst="rect">
            <a:avLst/>
          </a:prstGeom>
        </p:spPr>
      </p:pic>
    </p:spTree>
    <p:extLst>
      <p:ext uri="{BB962C8B-B14F-4D97-AF65-F5344CB8AC3E}">
        <p14:creationId xmlns:p14="http://schemas.microsoft.com/office/powerpoint/2010/main" val="47134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556591" y="1124744"/>
            <a:ext cx="10601739" cy="4752528"/>
          </a:xfrm>
        </p:spPr>
        <p:txBody>
          <a:bodyPr>
            <a:normAutofit fontScale="47500" lnSpcReduction="20000"/>
          </a:bodyPr>
          <a:lstStyle/>
          <a:p>
            <a:pPr algn="just"/>
            <a:endParaRPr lang="pl-PL" dirty="0"/>
          </a:p>
          <a:p>
            <a:pPr lvl="1" algn="just"/>
            <a:r>
              <a:rPr lang="pl-PL" sz="3800" dirty="0">
                <a:solidFill>
                  <a:schemeClr val="tx1"/>
                </a:solidFill>
              </a:rPr>
              <a:t>11)  targowisk i hal targowych;</a:t>
            </a:r>
          </a:p>
          <a:p>
            <a:pPr lvl="1" algn="just"/>
            <a:r>
              <a:rPr lang="pl-PL" sz="3800" dirty="0">
                <a:solidFill>
                  <a:schemeClr val="tx1"/>
                </a:solidFill>
              </a:rPr>
              <a:t>12)  zieleni gminnej i </a:t>
            </a:r>
            <a:r>
              <a:rPr lang="pl-PL" sz="3800" dirty="0" err="1">
                <a:solidFill>
                  <a:schemeClr val="tx1"/>
                </a:solidFill>
              </a:rPr>
              <a:t>zadrzewień</a:t>
            </a:r>
            <a:r>
              <a:rPr lang="pl-PL" sz="3800" dirty="0">
                <a:solidFill>
                  <a:schemeClr val="tx1"/>
                </a:solidFill>
              </a:rPr>
              <a:t>;</a:t>
            </a:r>
          </a:p>
          <a:p>
            <a:pPr lvl="1" algn="just"/>
            <a:r>
              <a:rPr lang="pl-PL" sz="3800" dirty="0">
                <a:solidFill>
                  <a:schemeClr val="tx1"/>
                </a:solidFill>
              </a:rPr>
              <a:t>13)  cmentarzy gminnych;</a:t>
            </a:r>
          </a:p>
          <a:p>
            <a:pPr lvl="1" algn="just"/>
            <a:r>
              <a:rPr lang="pl-PL" sz="3800" dirty="0">
                <a:solidFill>
                  <a:schemeClr val="tx1"/>
                </a:solidFill>
              </a:rPr>
              <a:t>14) porządku publicznego i bezpieczeństwa obywateli oraz ochrony przeciwpożarowej i przeciwpowodziowej, w tym wyposażenia i utrzymania gminnego magazynu przeciwpowodziowego;</a:t>
            </a:r>
          </a:p>
          <a:p>
            <a:pPr lvl="1" algn="just"/>
            <a:r>
              <a:rPr lang="pl-PL" sz="3800" dirty="0">
                <a:solidFill>
                  <a:schemeClr val="tx1"/>
                </a:solidFill>
              </a:rPr>
              <a:t>15) utrzymania gminnych obiektów i urządzeń użyteczności publicznej oraz obiektów administracyjnych;</a:t>
            </a:r>
          </a:p>
          <a:p>
            <a:pPr lvl="1" algn="just"/>
            <a:r>
              <a:rPr lang="pl-PL" sz="3800" dirty="0">
                <a:solidFill>
                  <a:schemeClr val="tx1"/>
                </a:solidFill>
              </a:rPr>
              <a:t>16)  polityki prorodzinnej, w tym zapewnienia kobietom w ciąży opieki socjalnej, medycznej i prawnej;</a:t>
            </a:r>
          </a:p>
          <a:p>
            <a:pPr lvl="1" algn="just"/>
            <a:r>
              <a:rPr lang="pl-PL" sz="3800" dirty="0">
                <a:solidFill>
                  <a:schemeClr val="tx1"/>
                </a:solidFill>
              </a:rPr>
              <a:t>17)  wspierania i upowszechniania idei samorządowej, w tym tworzenia warunków do działania i rozwoju jednostek pomocniczych i wdrażania programów pobudzania aktywności obywatelskiej;</a:t>
            </a:r>
          </a:p>
          <a:p>
            <a:pPr lvl="1" algn="just"/>
            <a:r>
              <a:rPr lang="pl-PL" sz="3800" dirty="0">
                <a:solidFill>
                  <a:schemeClr val="tx1"/>
                </a:solidFill>
              </a:rPr>
              <a:t>18)  promocji gminy;</a:t>
            </a:r>
          </a:p>
          <a:p>
            <a:pPr lvl="1" algn="just"/>
            <a:r>
              <a:rPr lang="pl-PL" sz="3800" dirty="0">
                <a:solidFill>
                  <a:schemeClr val="tx1"/>
                </a:solidFill>
              </a:rPr>
              <a:t>19)  współpracy i działalności na rzecz organizacji pozarządowych oraz podmiotów wymienionych w art. 3 ust. 3 ustawy z dnia 24 kwietnia 2003 r. o działalności pożytku publicznego i o wolontariacie (Dz. U. z 2014 r. poz. 1118, z </a:t>
            </a:r>
            <a:r>
              <a:rPr lang="pl-PL" sz="3800" dirty="0" err="1">
                <a:solidFill>
                  <a:schemeClr val="tx1"/>
                </a:solidFill>
              </a:rPr>
              <a:t>późn</a:t>
            </a:r>
            <a:r>
              <a:rPr lang="pl-PL" sz="3800" dirty="0">
                <a:solidFill>
                  <a:schemeClr val="tx1"/>
                </a:solidFill>
              </a:rPr>
              <a:t>. zm.);</a:t>
            </a:r>
          </a:p>
          <a:p>
            <a:pPr lvl="1" algn="just"/>
            <a:r>
              <a:rPr lang="pl-PL" sz="3800" dirty="0">
                <a:solidFill>
                  <a:schemeClr val="tx1"/>
                </a:solidFill>
              </a:rPr>
              <a:t>20)  współpracy ze społecznościami lokalnymi i regionalnymi innych państw.</a:t>
            </a:r>
          </a:p>
          <a:p>
            <a:pPr algn="just"/>
            <a:endParaRPr lang="pl-PL" sz="4000" dirty="0">
              <a:solidFill>
                <a:schemeClr val="tx1"/>
              </a:solidFill>
            </a:endParaRPr>
          </a:p>
        </p:txBody>
      </p:sp>
      <p:sp>
        <p:nvSpPr>
          <p:cNvPr id="6" name="Tytuł 1"/>
          <p:cNvSpPr txBox="1">
            <a:spLocks/>
          </p:cNvSpPr>
          <p:nvPr/>
        </p:nvSpPr>
        <p:spPr>
          <a:xfrm>
            <a:off x="2495600" y="191618"/>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dirty="0">
                <a:solidFill>
                  <a:prstClr val="black"/>
                </a:solidFill>
                <a:latin typeface="Calibri"/>
              </a:rPr>
              <a:t> </a:t>
            </a:r>
            <a:r>
              <a:rPr lang="pl-PL" sz="2400" b="1" dirty="0">
                <a:solidFill>
                  <a:prstClr val="black"/>
                </a:solidFill>
                <a:latin typeface="Calibri"/>
              </a:rPr>
              <a:t>Katalog ustawowych zadań własnych gminy </a:t>
            </a:r>
            <a:br>
              <a:rPr lang="pl-PL" sz="1800" dirty="0">
                <a:solidFill>
                  <a:prstClr val="black"/>
                </a:solidFill>
                <a:latin typeface="Calibri"/>
              </a:rPr>
            </a:br>
            <a:r>
              <a:rPr lang="pl-PL" sz="2200" dirty="0">
                <a:solidFill>
                  <a:prstClr val="black"/>
                </a:solidFill>
                <a:latin typeface="Calibri"/>
              </a:rPr>
              <a:t>_____________________________________________________</a:t>
            </a:r>
          </a:p>
        </p:txBody>
      </p:sp>
      <p:sp>
        <p:nvSpPr>
          <p:cNvPr id="7"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400" dirty="0">
                <a:solidFill>
                  <a:prstClr val="black"/>
                </a:solidFill>
                <a:latin typeface="Calibri"/>
              </a:rPr>
              <a:t> *źródło: Ustawa z dnia 8 marca 1990 r. o samorządzie gminnym</a:t>
            </a:r>
            <a:br>
              <a:rPr lang="pl-PL" sz="1400" dirty="0">
                <a:solidFill>
                  <a:prstClr val="black"/>
                </a:solidFill>
                <a:latin typeface="Calibri"/>
              </a:rPr>
            </a:br>
            <a:r>
              <a:rPr lang="pl-PL" sz="2200" dirty="0">
                <a:solidFill>
                  <a:prstClr val="black"/>
                </a:solidFill>
                <a:latin typeface="Calibri"/>
              </a:rPr>
              <a:t>_____________________________________________________</a:t>
            </a:r>
          </a:p>
        </p:txBody>
      </p:sp>
      <p:pic>
        <p:nvPicPr>
          <p:cNvPr id="2" name="Obraz 1">
            <a:extLst>
              <a:ext uri="{FF2B5EF4-FFF2-40B4-BE49-F238E27FC236}">
                <a16:creationId xmlns:a16="http://schemas.microsoft.com/office/drawing/2014/main" id="{207D7919-C64D-4F60-B2DF-560F7A1BEBA2}"/>
              </a:ext>
            </a:extLst>
          </p:cNvPr>
          <p:cNvPicPr>
            <a:picLocks noChangeAspect="1"/>
          </p:cNvPicPr>
          <p:nvPr/>
        </p:nvPicPr>
        <p:blipFill>
          <a:blip r:embed="rId2"/>
          <a:stretch>
            <a:fillRect/>
          </a:stretch>
        </p:blipFill>
        <p:spPr>
          <a:xfrm>
            <a:off x="11006820" y="191618"/>
            <a:ext cx="859611" cy="573074"/>
          </a:xfrm>
          <a:prstGeom prst="rect">
            <a:avLst/>
          </a:prstGeom>
        </p:spPr>
      </p:pic>
    </p:spTree>
    <p:extLst>
      <p:ext uri="{BB962C8B-B14F-4D97-AF65-F5344CB8AC3E}">
        <p14:creationId xmlns:p14="http://schemas.microsoft.com/office/powerpoint/2010/main" val="4099242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  </a:t>
            </a:r>
          </a:p>
        </p:txBody>
      </p:sp>
      <p:pic>
        <p:nvPicPr>
          <p:cNvPr id="4" name="Obraz 3"/>
          <p:cNvPicPr>
            <a:picLocks noChangeAspect="1"/>
          </p:cNvPicPr>
          <p:nvPr/>
        </p:nvPicPr>
        <p:blipFill>
          <a:blip r:embed="rId2"/>
          <a:stretch>
            <a:fillRect/>
          </a:stretch>
        </p:blipFill>
        <p:spPr>
          <a:xfrm>
            <a:off x="5819003" y="1870075"/>
            <a:ext cx="859611" cy="573074"/>
          </a:xfrm>
          <a:prstGeom prst="rect">
            <a:avLst/>
          </a:prstGeom>
        </p:spPr>
      </p:pic>
      <p:sp>
        <p:nvSpPr>
          <p:cNvPr id="3" name="Symbol zastępczy zawartości 2"/>
          <p:cNvSpPr>
            <a:spLocks noGrp="1"/>
          </p:cNvSpPr>
          <p:nvPr>
            <p:ph idx="1"/>
          </p:nvPr>
        </p:nvSpPr>
        <p:spPr/>
        <p:txBody>
          <a:bodyPr/>
          <a:lstStyle/>
          <a:p>
            <a:pPr marL="0" indent="0">
              <a:buNone/>
            </a:pPr>
            <a:r>
              <a:rPr lang="pl-PL" dirty="0"/>
              <a:t> </a:t>
            </a:r>
          </a:p>
        </p:txBody>
      </p:sp>
      <p:sp>
        <p:nvSpPr>
          <p:cNvPr id="5" name="Prostokąt 4"/>
          <p:cNvSpPr/>
          <p:nvPr/>
        </p:nvSpPr>
        <p:spPr>
          <a:xfrm>
            <a:off x="3593757" y="2488705"/>
            <a:ext cx="4450492" cy="882678"/>
          </a:xfrm>
          <a:prstGeom prst="rect">
            <a:avLst/>
          </a:prstGeom>
        </p:spPr>
        <p:txBody>
          <a:bodyPr wrap="square">
            <a:spAutoFit/>
          </a:bodyPr>
          <a:lstStyle/>
          <a:p>
            <a:pPr indent="449580" algn="ctr">
              <a:lnSpc>
                <a:spcPct val="107000"/>
              </a:lnSpc>
              <a:spcAft>
                <a:spcPts val="0"/>
              </a:spcAft>
            </a:pPr>
            <a:r>
              <a:rPr lang="pl-PL" sz="2400" dirty="0">
                <a:effectLst/>
                <a:latin typeface="Calibri" panose="020F0502020204030204" pitchFamily="34" charset="0"/>
                <a:ea typeface="Calibri" panose="020F0502020204030204" pitchFamily="34" charset="0"/>
                <a:cs typeface="Times New Roman" panose="02020603050405020304" pitchFamily="18" charset="0"/>
              </a:rPr>
              <a:t>				Dziękuję za uwagę</a:t>
            </a:r>
          </a:p>
        </p:txBody>
      </p:sp>
      <p:sp>
        <p:nvSpPr>
          <p:cNvPr id="6" name="pole tekstowe 5"/>
          <p:cNvSpPr txBox="1"/>
          <p:nvPr/>
        </p:nvSpPr>
        <p:spPr>
          <a:xfrm>
            <a:off x="1235676" y="4312508"/>
            <a:ext cx="5609967" cy="1015663"/>
          </a:xfrm>
          <a:prstGeom prst="rect">
            <a:avLst/>
          </a:prstGeom>
          <a:noFill/>
        </p:spPr>
        <p:txBody>
          <a:bodyPr wrap="square" rtlCol="0">
            <a:spAutoFit/>
          </a:bodyPr>
          <a:lstStyle/>
          <a:p>
            <a:r>
              <a:rPr lang="pl-PL" sz="2000" dirty="0"/>
              <a:t>Imię i nazwisko:		Dariusz Kowalski</a:t>
            </a:r>
          </a:p>
          <a:p>
            <a:r>
              <a:rPr lang="pl-PL" sz="2000" dirty="0"/>
              <a:t>Firma 			</a:t>
            </a:r>
            <a:r>
              <a:rPr lang="pl-PL" sz="2000" dirty="0" err="1"/>
              <a:t>Cekagroup</a:t>
            </a:r>
            <a:r>
              <a:rPr lang="pl-PL" sz="2000" dirty="0"/>
              <a:t> sp. z o.o.</a:t>
            </a:r>
          </a:p>
          <a:p>
            <a:r>
              <a:rPr lang="pl-PL" sz="2000" dirty="0"/>
              <a:t>Telefon	 		781 250 100</a:t>
            </a:r>
          </a:p>
        </p:txBody>
      </p:sp>
      <p:sp>
        <p:nvSpPr>
          <p:cNvPr id="7" name="Symbol zastępczy stopki 6"/>
          <p:cNvSpPr>
            <a:spLocks noGrp="1"/>
          </p:cNvSpPr>
          <p:nvPr>
            <p:ph type="ftr" sz="quarter" idx="11"/>
          </p:nvPr>
        </p:nvSpPr>
        <p:spPr>
          <a:xfrm>
            <a:off x="3929449" y="6418796"/>
            <a:ext cx="4114800" cy="365125"/>
          </a:xfrm>
        </p:spPr>
        <p:txBody>
          <a:bodyPr/>
          <a:lstStyle/>
          <a:p>
            <a:endParaRPr lang="pl-PL" dirty="0"/>
          </a:p>
        </p:txBody>
      </p:sp>
      <p:pic>
        <p:nvPicPr>
          <p:cNvPr id="8" name="Obraz 7">
            <a:extLst>
              <a:ext uri="{FF2B5EF4-FFF2-40B4-BE49-F238E27FC236}">
                <a16:creationId xmlns:a16="http://schemas.microsoft.com/office/drawing/2014/main" id="{AA80CA1F-453A-47AE-AA9A-0FC22AD33F27}"/>
              </a:ext>
            </a:extLst>
          </p:cNvPr>
          <p:cNvPicPr>
            <a:picLocks noChangeAspect="1"/>
          </p:cNvPicPr>
          <p:nvPr/>
        </p:nvPicPr>
        <p:blipFill>
          <a:blip r:embed="rId3"/>
          <a:stretch>
            <a:fillRect/>
          </a:stretch>
        </p:blipFill>
        <p:spPr>
          <a:xfrm>
            <a:off x="3675678" y="535850"/>
            <a:ext cx="4840644" cy="1030313"/>
          </a:xfrm>
          <a:prstGeom prst="rect">
            <a:avLst/>
          </a:prstGeom>
        </p:spPr>
      </p:pic>
    </p:spTree>
    <p:extLst>
      <p:ext uri="{BB962C8B-B14F-4D97-AF65-F5344CB8AC3E}">
        <p14:creationId xmlns:p14="http://schemas.microsoft.com/office/powerpoint/2010/main" val="428692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847528" y="6401755"/>
            <a:ext cx="7772400" cy="504055"/>
          </a:xfrm>
        </p:spPr>
        <p:txBody>
          <a:bodyPr>
            <a:noAutofit/>
          </a:bodyPr>
          <a:lstStyle/>
          <a:p>
            <a:pPr algn="l"/>
            <a:r>
              <a:rPr lang="pl-PL" sz="1400" dirty="0"/>
              <a:t> *źródło - Wybór Operatora  - Ministerstwo Rozwoju Regionalnego MRR/H/24(3)07/2012 </a:t>
            </a:r>
            <a:br>
              <a:rPr lang="pl-PL" sz="1400" dirty="0"/>
            </a:br>
            <a:r>
              <a:rPr lang="pl-PL" sz="2200" dirty="0"/>
              <a:t>_____________________________________________________</a:t>
            </a:r>
          </a:p>
        </p:txBody>
      </p:sp>
      <p:sp>
        <p:nvSpPr>
          <p:cNvPr id="3" name="Podtytuł 2"/>
          <p:cNvSpPr>
            <a:spLocks noGrp="1"/>
          </p:cNvSpPr>
          <p:nvPr>
            <p:ph type="subTitle" idx="1"/>
          </p:nvPr>
        </p:nvSpPr>
        <p:spPr>
          <a:xfrm>
            <a:off x="2135560" y="1124744"/>
            <a:ext cx="7920880" cy="4752528"/>
          </a:xfrm>
        </p:spPr>
        <p:txBody>
          <a:bodyPr/>
          <a:lstStyle/>
          <a:p>
            <a:endParaRPr lang="pl-PL" b="1" dirty="0">
              <a:solidFill>
                <a:schemeClr val="tx1"/>
              </a:solidFill>
            </a:endParaRPr>
          </a:p>
          <a:p>
            <a:endParaRPr lang="pl-PL" b="1" dirty="0">
              <a:solidFill>
                <a:schemeClr val="tx1"/>
              </a:solidFill>
            </a:endParaRPr>
          </a:p>
          <a:p>
            <a:endParaRPr lang="pl-PL"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599" y="1052736"/>
            <a:ext cx="89644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1"/>
          <p:cNvSpPr txBox="1">
            <a:spLocks/>
          </p:cNvSpPr>
          <p:nvPr/>
        </p:nvSpPr>
        <p:spPr>
          <a:xfrm>
            <a:off x="2209800" y="188642"/>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dirty="0">
                <a:solidFill>
                  <a:prstClr val="black"/>
                </a:solidFill>
                <a:latin typeface="Calibri"/>
              </a:rPr>
              <a:t>Formy zlecenia zadań własnych gminy* </a:t>
            </a:r>
            <a:r>
              <a:rPr lang="pl-PL" sz="2200" dirty="0">
                <a:solidFill>
                  <a:prstClr val="black"/>
                </a:solidFill>
                <a:latin typeface="Calibri"/>
              </a:rPr>
              <a:t>_________________________________________________</a:t>
            </a:r>
          </a:p>
        </p:txBody>
      </p:sp>
      <p:sp>
        <p:nvSpPr>
          <p:cNvPr id="5" name="Prostokąt 4"/>
          <p:cNvSpPr/>
          <p:nvPr/>
        </p:nvSpPr>
        <p:spPr>
          <a:xfrm>
            <a:off x="7896201" y="1412776"/>
            <a:ext cx="2754887" cy="4824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Calibri"/>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271" y="188642"/>
            <a:ext cx="8588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29871" y="351354"/>
            <a:ext cx="9144000" cy="5390137"/>
          </a:xfrm>
        </p:spPr>
        <p:txBody>
          <a:bodyPr>
            <a:normAutofit/>
          </a:bodyPr>
          <a:lstStyle/>
          <a:p>
            <a:br>
              <a:rPr lang="pl-PL" dirty="0"/>
            </a:br>
            <a:endParaRPr lang="pl-PL" dirty="0"/>
          </a:p>
        </p:txBody>
      </p:sp>
      <p:sp>
        <p:nvSpPr>
          <p:cNvPr id="3" name="Podtytuł 2"/>
          <p:cNvSpPr>
            <a:spLocks noGrp="1"/>
          </p:cNvSpPr>
          <p:nvPr>
            <p:ph type="subTitle" idx="1"/>
          </p:nvPr>
        </p:nvSpPr>
        <p:spPr>
          <a:xfrm>
            <a:off x="1524000" y="5822575"/>
            <a:ext cx="9144000" cy="591477"/>
          </a:xfrm>
        </p:spPr>
        <p:txBody>
          <a:bodyPr/>
          <a:lstStyle/>
          <a:p>
            <a:r>
              <a:rPr lang="pl-PL" dirty="0"/>
              <a:t>Źródła finansowania inwestycji </a:t>
            </a:r>
            <a:r>
              <a:rPr lang="pl-PL" dirty="0" err="1"/>
              <a:t>rekreacyjno</a:t>
            </a:r>
            <a:r>
              <a:rPr lang="pl-PL" dirty="0"/>
              <a:t> sportowych</a:t>
            </a:r>
          </a:p>
        </p:txBody>
      </p:sp>
      <p:grpSp>
        <p:nvGrpSpPr>
          <p:cNvPr id="4" name="Grupa 3"/>
          <p:cNvGrpSpPr/>
          <p:nvPr/>
        </p:nvGrpSpPr>
        <p:grpSpPr>
          <a:xfrm>
            <a:off x="2001370" y="497541"/>
            <a:ext cx="8189259" cy="5141225"/>
            <a:chOff x="1115616" y="893971"/>
            <a:chExt cx="6477098" cy="6302249"/>
          </a:xfrm>
        </p:grpSpPr>
        <p:grpSp>
          <p:nvGrpSpPr>
            <p:cNvPr id="5" name="Grupa 4"/>
            <p:cNvGrpSpPr/>
            <p:nvPr/>
          </p:nvGrpSpPr>
          <p:grpSpPr>
            <a:xfrm>
              <a:off x="5854579" y="2485388"/>
              <a:ext cx="1738135" cy="1749151"/>
              <a:chOff x="5863855" y="2737999"/>
              <a:chExt cx="1662153" cy="1656344"/>
            </a:xfrm>
          </p:grpSpPr>
          <p:sp>
            <p:nvSpPr>
              <p:cNvPr id="24" name="Elipsa 24"/>
              <p:cNvSpPr/>
              <p:nvPr/>
            </p:nvSpPr>
            <p:spPr>
              <a:xfrm>
                <a:off x="5863855" y="2737999"/>
                <a:ext cx="1619736" cy="1656344"/>
              </a:xfrm>
              <a:prstGeom prst="ellipse">
                <a:avLst/>
              </a:prstGeom>
              <a:solidFill>
                <a:srgbClr val="DA2038">
                  <a:lumMod val="60000"/>
                  <a:lumOff val="40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Prostokąt 24"/>
              <p:cNvSpPr/>
              <p:nvPr/>
            </p:nvSpPr>
            <p:spPr>
              <a:xfrm>
                <a:off x="5876338" y="3278933"/>
                <a:ext cx="1649670" cy="44657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900" b="0" i="0" u="none" strike="noStrike" kern="0" cap="none" spc="0" normalizeH="0" baseline="0" noProof="0" dirty="0">
                    <a:ln>
                      <a:noFill/>
                    </a:ln>
                    <a:solidFill>
                      <a:prstClr val="white"/>
                    </a:solidFill>
                    <a:effectLst/>
                    <a:uLnTx/>
                    <a:uFillTx/>
                    <a:latin typeface="Calibri" panose="020F0502020204030204"/>
                    <a:ea typeface="+mn-ea"/>
                    <a:cs typeface="+mn-cs"/>
                  </a:rPr>
                  <a:t>PPP</a:t>
                </a:r>
              </a:p>
            </p:txBody>
          </p:sp>
        </p:grpSp>
        <p:grpSp>
          <p:nvGrpSpPr>
            <p:cNvPr id="6" name="Grupa 5"/>
            <p:cNvGrpSpPr/>
            <p:nvPr/>
          </p:nvGrpSpPr>
          <p:grpSpPr>
            <a:xfrm>
              <a:off x="4935151" y="4848201"/>
              <a:ext cx="1725081" cy="2348019"/>
              <a:chOff x="4941734" y="4737932"/>
              <a:chExt cx="1649670" cy="2223437"/>
            </a:xfrm>
          </p:grpSpPr>
          <p:sp>
            <p:nvSpPr>
              <p:cNvPr id="22" name="Elipsa 22"/>
              <p:cNvSpPr/>
              <p:nvPr/>
            </p:nvSpPr>
            <p:spPr>
              <a:xfrm>
                <a:off x="4956701" y="4737932"/>
                <a:ext cx="1619736" cy="2223437"/>
              </a:xfrm>
              <a:prstGeom prst="ellipse">
                <a:avLst/>
              </a:prstGeom>
              <a:solidFill>
                <a:srgbClr val="DA2038">
                  <a:lumMod val="7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Prostokąt 22"/>
              <p:cNvSpPr/>
              <p:nvPr/>
            </p:nvSpPr>
            <p:spPr>
              <a:xfrm>
                <a:off x="4941734" y="5157192"/>
                <a:ext cx="1649670" cy="18041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900" b="0" i="0" u="none" strike="noStrike" kern="0" cap="none" spc="0" normalizeH="0" baseline="0" noProof="0" dirty="0">
                    <a:ln>
                      <a:noFill/>
                    </a:ln>
                    <a:solidFill>
                      <a:prstClr val="white"/>
                    </a:solidFill>
                    <a:effectLst/>
                    <a:uLnTx/>
                    <a:uFillTx/>
                    <a:latin typeface="Calibri" panose="020F0502020204030204"/>
                    <a:ea typeface="+mn-ea"/>
                    <a:cs typeface="+mn-cs"/>
                  </a:rPr>
                  <a:t>Realizowanie zadań przez powierzenie ich spółce komunalnej</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Prostokąt 20"/>
            <p:cNvSpPr/>
            <p:nvPr/>
          </p:nvSpPr>
          <p:spPr>
            <a:xfrm>
              <a:off x="2123728" y="5365481"/>
              <a:ext cx="1725081" cy="83001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900" b="0" i="0" u="none" strike="noStrike" kern="0" cap="none" spc="0" normalizeH="0" baseline="0" noProof="0" dirty="0">
                  <a:ln>
                    <a:noFill/>
                  </a:ln>
                  <a:solidFill>
                    <a:prstClr val="white"/>
                  </a:solidFill>
                  <a:effectLst/>
                  <a:uLnTx/>
                  <a:uFillTx/>
                  <a:latin typeface="Calibri" panose="020F0502020204030204"/>
                  <a:ea typeface="+mn-ea"/>
                  <a:cs typeface="+mn-cs"/>
                </a:rPr>
                <a:t>Fundusz inwestycyjny BGK</a:t>
              </a:r>
            </a:p>
          </p:txBody>
        </p:sp>
        <p:grpSp>
          <p:nvGrpSpPr>
            <p:cNvPr id="8" name="Grupa 7"/>
            <p:cNvGrpSpPr/>
            <p:nvPr/>
          </p:nvGrpSpPr>
          <p:grpSpPr>
            <a:xfrm>
              <a:off x="1115616" y="2492895"/>
              <a:ext cx="1728191" cy="2168530"/>
              <a:chOff x="1645441" y="2760497"/>
              <a:chExt cx="1652644" cy="2053472"/>
            </a:xfrm>
          </p:grpSpPr>
          <p:sp>
            <p:nvSpPr>
              <p:cNvPr id="18" name="Elipsa 18"/>
              <p:cNvSpPr/>
              <p:nvPr/>
            </p:nvSpPr>
            <p:spPr>
              <a:xfrm>
                <a:off x="1678349" y="2760497"/>
                <a:ext cx="1619736" cy="2053472"/>
              </a:xfrm>
              <a:prstGeom prst="ellipse">
                <a:avLst/>
              </a:prstGeom>
              <a:solidFill>
                <a:srgbClr val="DA203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Prostokąt 18"/>
              <p:cNvSpPr/>
              <p:nvPr/>
            </p:nvSpPr>
            <p:spPr>
              <a:xfrm>
                <a:off x="1645441" y="3227617"/>
                <a:ext cx="1649670" cy="15362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Obligacje komunalne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I przychodowe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upa 8"/>
            <p:cNvGrpSpPr/>
            <p:nvPr/>
          </p:nvGrpSpPr>
          <p:grpSpPr>
            <a:xfrm>
              <a:off x="3506665" y="893971"/>
              <a:ext cx="1769346" cy="2601796"/>
              <a:chOff x="3679147" y="1181300"/>
              <a:chExt cx="1692000" cy="2463749"/>
            </a:xfrm>
          </p:grpSpPr>
          <p:sp>
            <p:nvSpPr>
              <p:cNvPr id="16" name="Elipsa 16"/>
              <p:cNvSpPr/>
              <p:nvPr/>
            </p:nvSpPr>
            <p:spPr>
              <a:xfrm>
                <a:off x="3679147" y="1181300"/>
                <a:ext cx="1692000" cy="2463749"/>
              </a:xfrm>
              <a:prstGeom prst="ellipse">
                <a:avLst/>
              </a:prstGeom>
              <a:solidFill>
                <a:srgbClr val="DA2038">
                  <a:lumMod val="75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Prostokąt 16"/>
              <p:cNvSpPr/>
              <p:nvPr/>
            </p:nvSpPr>
            <p:spPr>
              <a:xfrm>
                <a:off x="3708358" y="1737995"/>
                <a:ext cx="1649670" cy="189349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Kredyt inwestycyjny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i obrotowy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grpSp>
        <p:sp>
          <p:nvSpPr>
            <p:cNvPr id="10" name="pole tekstowe 9"/>
            <p:cNvSpPr txBox="1"/>
            <p:nvPr/>
          </p:nvSpPr>
          <p:spPr>
            <a:xfrm>
              <a:off x="3886268" y="3602959"/>
              <a:ext cx="978538"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800" b="0" i="0" u="none" strike="noStrike" kern="0" cap="none" spc="0" normalizeH="0" baseline="0" noProof="0" dirty="0">
                  <a:ln>
                    <a:noFill/>
                  </a:ln>
                  <a:solidFill>
                    <a:srgbClr val="646363"/>
                  </a:solidFill>
                  <a:effectLst/>
                  <a:uLnTx/>
                  <a:uFillTx/>
                  <a:latin typeface="Calibri" panose="020F0502020204030204"/>
                  <a:ea typeface="+mn-ea"/>
                  <a:cs typeface="+mn-cs"/>
                </a:rPr>
                <a:t>JST</a:t>
              </a:r>
            </a:p>
          </p:txBody>
        </p:sp>
        <p:cxnSp>
          <p:nvCxnSpPr>
            <p:cNvPr id="12" name="Łącznik prosty ze strzałką 11"/>
            <p:cNvCxnSpPr/>
            <p:nvPr/>
          </p:nvCxnSpPr>
          <p:spPr>
            <a:xfrm flipH="1" flipV="1">
              <a:off x="4765320" y="4367342"/>
              <a:ext cx="382744" cy="645834"/>
            </a:xfrm>
            <a:prstGeom prst="straightConnector1">
              <a:avLst/>
            </a:prstGeom>
            <a:noFill/>
            <a:ln w="25400" cap="flat" cmpd="sng" algn="ctr">
              <a:solidFill>
                <a:srgbClr val="DA2038"/>
              </a:solidFill>
              <a:prstDash val="sysDash"/>
              <a:tailEnd type="arrow"/>
            </a:ln>
            <a:effectLst/>
          </p:spPr>
        </p:cxnSp>
        <p:cxnSp>
          <p:nvCxnSpPr>
            <p:cNvPr id="13" name="Łącznik prosty ze strzałką 12"/>
            <p:cNvCxnSpPr/>
            <p:nvPr/>
          </p:nvCxnSpPr>
          <p:spPr>
            <a:xfrm>
              <a:off x="2909407" y="3477713"/>
              <a:ext cx="688478" cy="275387"/>
            </a:xfrm>
            <a:prstGeom prst="straightConnector1">
              <a:avLst/>
            </a:prstGeom>
            <a:noFill/>
            <a:ln w="25400" cap="flat" cmpd="sng" algn="ctr">
              <a:solidFill>
                <a:srgbClr val="DA2038"/>
              </a:solidFill>
              <a:prstDash val="sysDash"/>
              <a:tailEnd type="arrow"/>
            </a:ln>
            <a:effectLst/>
          </p:spPr>
        </p:cxnSp>
        <p:cxnSp>
          <p:nvCxnSpPr>
            <p:cNvPr id="14" name="Łącznik prosty ze strzałką 13"/>
            <p:cNvCxnSpPr/>
            <p:nvPr/>
          </p:nvCxnSpPr>
          <p:spPr>
            <a:xfrm flipH="1">
              <a:off x="5148064" y="3477713"/>
              <a:ext cx="577620" cy="360862"/>
            </a:xfrm>
            <a:prstGeom prst="straightConnector1">
              <a:avLst/>
            </a:prstGeom>
            <a:noFill/>
            <a:ln w="25400" cap="flat" cmpd="sng" algn="ctr">
              <a:solidFill>
                <a:srgbClr val="DA2038"/>
              </a:solidFill>
              <a:prstDash val="sysDash"/>
              <a:tailEnd type="arrow"/>
            </a:ln>
            <a:effectLst/>
          </p:spPr>
        </p:cxnSp>
        <p:cxnSp>
          <p:nvCxnSpPr>
            <p:cNvPr id="15" name="Łącznik prosty ze strzałką 14"/>
            <p:cNvCxnSpPr/>
            <p:nvPr/>
          </p:nvCxnSpPr>
          <p:spPr>
            <a:xfrm>
              <a:off x="4375535" y="3069024"/>
              <a:ext cx="0" cy="576000"/>
            </a:xfrm>
            <a:prstGeom prst="straightConnector1">
              <a:avLst/>
            </a:prstGeom>
            <a:noFill/>
            <a:ln w="25400" cap="flat" cmpd="sng" algn="ctr">
              <a:solidFill>
                <a:srgbClr val="DA2038"/>
              </a:solidFill>
              <a:prstDash val="sysDash"/>
              <a:tailEnd type="arrow"/>
            </a:ln>
            <a:effectLst/>
          </p:spPr>
        </p:cxnSp>
      </p:grpSp>
      <p:pic>
        <p:nvPicPr>
          <p:cNvPr id="26" name="Obraz 25">
            <a:extLst>
              <a:ext uri="{FF2B5EF4-FFF2-40B4-BE49-F238E27FC236}">
                <a16:creationId xmlns:a16="http://schemas.microsoft.com/office/drawing/2014/main" id="{4419889A-E557-40AC-85B1-1EB030AF724D}"/>
              </a:ext>
            </a:extLst>
          </p:cNvPr>
          <p:cNvPicPr>
            <a:picLocks noChangeAspect="1"/>
          </p:cNvPicPr>
          <p:nvPr/>
        </p:nvPicPr>
        <p:blipFill>
          <a:blip r:embed="rId2"/>
          <a:stretch>
            <a:fillRect/>
          </a:stretch>
        </p:blipFill>
        <p:spPr>
          <a:xfrm>
            <a:off x="10762129" y="404051"/>
            <a:ext cx="859611" cy="573074"/>
          </a:xfrm>
          <a:prstGeom prst="rect">
            <a:avLst/>
          </a:prstGeom>
        </p:spPr>
      </p:pic>
    </p:spTree>
    <p:extLst>
      <p:ext uri="{BB962C8B-B14F-4D97-AF65-F5344CB8AC3E}">
        <p14:creationId xmlns:p14="http://schemas.microsoft.com/office/powerpoint/2010/main" val="210087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596348"/>
            <a:ext cx="9144000" cy="4770781"/>
          </a:xfrm>
        </p:spPr>
        <p:txBody>
          <a:bodyPr>
            <a:noAutofit/>
          </a:bodyPr>
          <a:lstStyle/>
          <a:p>
            <a:pPr algn="l"/>
            <a:br>
              <a:rPr lang="pl-PL" sz="2400" dirty="0"/>
            </a:br>
            <a:br>
              <a:rPr lang="pl-PL" sz="2400" dirty="0"/>
            </a:br>
            <a:br>
              <a:rPr lang="pl-PL" sz="2400" dirty="0"/>
            </a:br>
            <a:br>
              <a:rPr lang="pl-PL" sz="2400" dirty="0"/>
            </a:br>
            <a:r>
              <a:rPr lang="pl-PL" sz="2400" dirty="0"/>
              <a:t>Jako dług publiczny uznawane jest:</a:t>
            </a:r>
            <a:br>
              <a:rPr lang="pl-PL" sz="2400" dirty="0"/>
            </a:br>
            <a:br>
              <a:rPr lang="pl-PL" sz="2400" dirty="0"/>
            </a:br>
            <a:r>
              <a:rPr lang="pl-PL" sz="2400" dirty="0"/>
              <a:t>-poręczenie</a:t>
            </a:r>
            <a:br>
              <a:rPr lang="pl-PL" sz="2400" dirty="0"/>
            </a:br>
            <a:r>
              <a:rPr lang="pl-PL" sz="2400" dirty="0"/>
              <a:t>-wykup wierzytelności</a:t>
            </a:r>
            <a:br>
              <a:rPr lang="pl-PL" sz="2400" dirty="0"/>
            </a:br>
            <a:r>
              <a:rPr lang="pl-PL" sz="2400" dirty="0"/>
              <a:t>-umowa wsparcia dla spółki komunalnej zaciągającej zobowiązanie</a:t>
            </a:r>
            <a:br>
              <a:rPr lang="pl-PL" sz="2400" dirty="0"/>
            </a:br>
            <a:r>
              <a:rPr lang="pl-PL" sz="2400" dirty="0"/>
              <a:t>-zobowiązanie się do dokapitalizowania spółki (wykupu udziałów)</a:t>
            </a:r>
            <a:br>
              <a:rPr lang="pl-PL" sz="2400" dirty="0"/>
            </a:br>
            <a:br>
              <a:rPr lang="pl-PL" sz="2400" dirty="0"/>
            </a:br>
            <a:br>
              <a:rPr lang="pl-PL" sz="2400" dirty="0"/>
            </a:br>
            <a:br>
              <a:rPr lang="pl-PL" sz="2400" dirty="0"/>
            </a:br>
            <a:br>
              <a:rPr lang="pl-PL" sz="2400" dirty="0"/>
            </a:br>
            <a:br>
              <a:rPr lang="pl-PL" sz="2400" dirty="0"/>
            </a:br>
            <a:br>
              <a:rPr lang="pl-PL" sz="2400" dirty="0"/>
            </a:br>
            <a:endParaRPr lang="pl-PL" sz="2400" dirty="0"/>
          </a:p>
        </p:txBody>
      </p:sp>
      <p:sp>
        <p:nvSpPr>
          <p:cNvPr id="3" name="Podtytuł 2"/>
          <p:cNvSpPr>
            <a:spLocks noGrp="1"/>
          </p:cNvSpPr>
          <p:nvPr>
            <p:ph type="subTitle" idx="1"/>
          </p:nvPr>
        </p:nvSpPr>
        <p:spPr>
          <a:xfrm>
            <a:off x="1524000" y="5658677"/>
            <a:ext cx="9144000" cy="755375"/>
          </a:xfrm>
        </p:spPr>
        <p:txBody>
          <a:bodyPr/>
          <a:lstStyle/>
          <a:p>
            <a:pPr algn="l"/>
            <a:r>
              <a:rPr lang="pl-PL" dirty="0"/>
              <a:t>Wszystko co jest podobne do kredytu lub pożyczki jest kredytem lub pożyczką</a:t>
            </a:r>
          </a:p>
        </p:txBody>
      </p:sp>
      <p:pic>
        <p:nvPicPr>
          <p:cNvPr id="4" name="Obraz 3">
            <a:extLst>
              <a:ext uri="{FF2B5EF4-FFF2-40B4-BE49-F238E27FC236}">
                <a16:creationId xmlns:a16="http://schemas.microsoft.com/office/drawing/2014/main" id="{8A646C36-2064-4CFF-83E4-5910F6719518}"/>
              </a:ext>
            </a:extLst>
          </p:cNvPr>
          <p:cNvPicPr>
            <a:picLocks noChangeAspect="1"/>
          </p:cNvPicPr>
          <p:nvPr/>
        </p:nvPicPr>
        <p:blipFill>
          <a:blip r:embed="rId2"/>
          <a:stretch>
            <a:fillRect/>
          </a:stretch>
        </p:blipFill>
        <p:spPr>
          <a:xfrm>
            <a:off x="10821290" y="309811"/>
            <a:ext cx="859611" cy="573074"/>
          </a:xfrm>
          <a:prstGeom prst="rect">
            <a:avLst/>
          </a:prstGeom>
        </p:spPr>
      </p:pic>
    </p:spTree>
    <p:extLst>
      <p:ext uri="{BB962C8B-B14F-4D97-AF65-F5344CB8AC3E}">
        <p14:creationId xmlns:p14="http://schemas.microsoft.com/office/powerpoint/2010/main" val="193457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C6CEAA-7070-4FAE-9050-8F634A08F413}"/>
              </a:ext>
            </a:extLst>
          </p:cNvPr>
          <p:cNvSpPr>
            <a:spLocks noGrp="1"/>
          </p:cNvSpPr>
          <p:nvPr>
            <p:ph idx="1"/>
          </p:nvPr>
        </p:nvSpPr>
        <p:spPr>
          <a:xfrm>
            <a:off x="838200" y="874643"/>
            <a:ext cx="10515600" cy="5302320"/>
          </a:xfrm>
        </p:spPr>
        <p:txBody>
          <a:bodyPr/>
          <a:lstStyle/>
          <a:p>
            <a:pPr marL="0" indent="0">
              <a:buNone/>
            </a:pPr>
            <a:r>
              <a:rPr lang="pl-PL" dirty="0"/>
              <a:t> </a:t>
            </a:r>
          </a:p>
        </p:txBody>
      </p:sp>
      <p:sp>
        <p:nvSpPr>
          <p:cNvPr id="5" name="Prostokąt 4">
            <a:extLst>
              <a:ext uri="{FF2B5EF4-FFF2-40B4-BE49-F238E27FC236}">
                <a16:creationId xmlns:a16="http://schemas.microsoft.com/office/drawing/2014/main" id="{7C419958-EF70-4423-9234-EA9ABD652E76}"/>
              </a:ext>
            </a:extLst>
          </p:cNvPr>
          <p:cNvSpPr/>
          <p:nvPr/>
        </p:nvSpPr>
        <p:spPr>
          <a:xfrm>
            <a:off x="424070" y="251791"/>
            <a:ext cx="11595652" cy="5816977"/>
          </a:xfrm>
          <a:prstGeom prst="rect">
            <a:avLst/>
          </a:prstGeom>
        </p:spPr>
        <p:txBody>
          <a:bodyPr wrap="square">
            <a:spAutoFit/>
          </a:bodyPr>
          <a:lstStyle/>
          <a:p>
            <a:pPr marL="342900" indent="-342900">
              <a:buFont typeface="+mj-lt"/>
              <a:buAutoNum type="arabicPeriod"/>
            </a:pPr>
            <a:endParaRPr lang="pl-PL" dirty="0"/>
          </a:p>
          <a:p>
            <a:pPr lvl="0"/>
            <a:r>
              <a:rPr lang="pl-PL" sz="3600" b="1" dirty="0">
                <a:solidFill>
                  <a:schemeClr val="accent1">
                    <a:lumMod val="60000"/>
                    <a:lumOff val="40000"/>
                  </a:schemeClr>
                </a:solidFill>
              </a:rPr>
              <a:t>Obligacje przychodowe</a:t>
            </a:r>
          </a:p>
          <a:p>
            <a:pPr marL="342900" indent="-342900">
              <a:buFont typeface="+mj-lt"/>
              <a:buAutoNum type="arabicPeriod"/>
            </a:pPr>
            <a:endParaRPr lang="pl-PL" dirty="0"/>
          </a:p>
          <a:p>
            <a:pPr marL="342900" indent="-342900">
              <a:buFont typeface="+mj-lt"/>
              <a:buAutoNum type="arabicPeriod"/>
            </a:pPr>
            <a:r>
              <a:rPr lang="pl-PL" sz="2000" dirty="0"/>
              <a:t>Nieruchomość jest dzierżawiona przez Spółkę Celową</a:t>
            </a:r>
          </a:p>
          <a:p>
            <a:pPr marL="342900" indent="-342900">
              <a:buFont typeface="+mj-lt"/>
              <a:buAutoNum type="arabicPeriod"/>
            </a:pPr>
            <a:r>
              <a:rPr lang="pl-PL" sz="2000" dirty="0"/>
              <a:t>Zadaniem Spółki Celowej jest faktyczny nadzór i koordynacja budowę basenu (co może nastąpić w 	drodze powierzenia realizacji zadania inwestycyjnego).</a:t>
            </a:r>
          </a:p>
          <a:p>
            <a:pPr marL="342900" indent="-342900">
              <a:buFont typeface="+mj-lt"/>
              <a:buAutoNum type="arabicPeriod"/>
            </a:pPr>
            <a:r>
              <a:rPr lang="pl-PL" sz="2000" dirty="0"/>
              <a:t>Spółka dzierżawi od Gminy również wybudowany basen.</a:t>
            </a:r>
          </a:p>
          <a:p>
            <a:pPr marL="342900" indent="-342900">
              <a:buFont typeface="+mj-lt"/>
              <a:buAutoNum type="arabicPeriod"/>
            </a:pPr>
            <a:r>
              <a:rPr lang="pl-PL" sz="2000" dirty="0"/>
              <a:t>W celu sfinansowania budowy basenu Gmina emituje obligacje przychodowe, których spłata następuje z ww. czynszu dzierżawnego. Zgodnie z Ustawą o obligacjach zabezpieczeniem obligacji będzie pierwszeństwo do przychodów z ww. dzierżawy oraz wybudowanego majątku. Na potrzeby obligacji przychodowych ww. dzierżawa zostanie opisana jako odpowiednie przedsięwzięcie.</a:t>
            </a:r>
          </a:p>
          <a:p>
            <a:pPr marL="342900" indent="-342900">
              <a:buFont typeface="+mj-lt"/>
              <a:buAutoNum type="arabicPeriod"/>
            </a:pPr>
            <a:r>
              <a:rPr lang="pl-PL" sz="2000" dirty="0"/>
              <a:t>Dzierżawa pozwala na otrzymanie przez Gminę zwrotu VAT od inwestycji.</a:t>
            </a:r>
          </a:p>
          <a:p>
            <a:pPr marL="342900" indent="-342900">
              <a:buFont typeface="+mj-lt"/>
              <a:buAutoNum type="arabicPeriod"/>
            </a:pPr>
            <a:r>
              <a:rPr lang="pl-PL" sz="2000" dirty="0"/>
              <a:t>Spółka Celowa na podstawie zawartej umowy może być operatorem basenu (typowa umowa powierzenia). W kwotę rekompensaty Spółka Celowa będzie wliczała faktyczne koszty operacyjne funkcjonowania basenu (pomniejszone o przychody) oraz czynsz dzierżawny jaki płaci gminie tytułem dzierżawy. Suma takiej rekompensaty, płatna przez Gminę może być niższa w porównaniu do sytuacji gdy Spółka jest właścicielem obiektu Gmina w czynszu dzierżawnym zasadniczo uwzględnia tylko raty kapitałowe   odsetki od obligacji przychodowych a nie całość amortyzacji.</a:t>
            </a:r>
          </a:p>
        </p:txBody>
      </p:sp>
      <p:pic>
        <p:nvPicPr>
          <p:cNvPr id="6" name="Obraz 5">
            <a:extLst>
              <a:ext uri="{FF2B5EF4-FFF2-40B4-BE49-F238E27FC236}">
                <a16:creationId xmlns:a16="http://schemas.microsoft.com/office/drawing/2014/main" id="{F05790EC-43E0-4887-9CA6-06D30A343181}"/>
              </a:ext>
            </a:extLst>
          </p:cNvPr>
          <p:cNvPicPr>
            <a:picLocks noChangeAspect="1"/>
          </p:cNvPicPr>
          <p:nvPr/>
        </p:nvPicPr>
        <p:blipFill>
          <a:blip r:embed="rId2"/>
          <a:stretch>
            <a:fillRect/>
          </a:stretch>
        </p:blipFill>
        <p:spPr>
          <a:xfrm>
            <a:off x="11053889" y="394500"/>
            <a:ext cx="859611" cy="573074"/>
          </a:xfrm>
          <a:prstGeom prst="rect">
            <a:avLst/>
          </a:prstGeom>
        </p:spPr>
      </p:pic>
      <p:pic>
        <p:nvPicPr>
          <p:cNvPr id="1025" name="Picture 4490">
            <a:extLst>
              <a:ext uri="{FF2B5EF4-FFF2-40B4-BE49-F238E27FC236}">
                <a16:creationId xmlns:a16="http://schemas.microsoft.com/office/drawing/2014/main" id="{DC4581F7-E605-44A0-8ABE-9E6158B63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9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C6CEAA-7070-4FAE-9050-8F634A08F413}"/>
              </a:ext>
            </a:extLst>
          </p:cNvPr>
          <p:cNvSpPr>
            <a:spLocks noGrp="1"/>
          </p:cNvSpPr>
          <p:nvPr>
            <p:ph idx="1"/>
          </p:nvPr>
        </p:nvSpPr>
        <p:spPr>
          <a:xfrm>
            <a:off x="838200" y="874643"/>
            <a:ext cx="10515600" cy="5302320"/>
          </a:xfrm>
        </p:spPr>
        <p:txBody>
          <a:bodyPr/>
          <a:lstStyle/>
          <a:p>
            <a:pPr marL="0" indent="0">
              <a:buNone/>
            </a:pPr>
            <a:r>
              <a:rPr lang="pl-PL" dirty="0"/>
              <a:t> </a:t>
            </a:r>
          </a:p>
        </p:txBody>
      </p:sp>
      <p:sp>
        <p:nvSpPr>
          <p:cNvPr id="5" name="Prostokąt 4">
            <a:extLst>
              <a:ext uri="{FF2B5EF4-FFF2-40B4-BE49-F238E27FC236}">
                <a16:creationId xmlns:a16="http://schemas.microsoft.com/office/drawing/2014/main" id="{7C419958-EF70-4423-9234-EA9ABD652E76}"/>
              </a:ext>
            </a:extLst>
          </p:cNvPr>
          <p:cNvSpPr/>
          <p:nvPr/>
        </p:nvSpPr>
        <p:spPr>
          <a:xfrm>
            <a:off x="424070" y="251791"/>
            <a:ext cx="11595652" cy="6463308"/>
          </a:xfrm>
          <a:prstGeom prst="rect">
            <a:avLst/>
          </a:prstGeom>
        </p:spPr>
        <p:txBody>
          <a:bodyPr wrap="square">
            <a:spAutoFit/>
          </a:bodyPr>
          <a:lstStyle/>
          <a:p>
            <a:r>
              <a:rPr lang="pl-PL" sz="3600" b="1" dirty="0">
                <a:solidFill>
                  <a:schemeClr val="accent1">
                    <a:lumMod val="60000"/>
                    <a:lumOff val="40000"/>
                  </a:schemeClr>
                </a:solidFill>
              </a:rPr>
              <a:t>Obligacje przychodowe</a:t>
            </a:r>
          </a:p>
          <a:p>
            <a:pPr marL="342900" indent="-342900">
              <a:buFont typeface="+mj-lt"/>
              <a:buAutoNum type="arabicPeriod"/>
            </a:pPr>
            <a:endParaRPr lang="pl-PL" dirty="0"/>
          </a:p>
          <a:p>
            <a:pPr marL="457200" indent="-457200">
              <a:buFont typeface="+mj-lt"/>
              <a:buAutoNum type="arabicPeriod" startAt="7"/>
            </a:pPr>
            <a:r>
              <a:rPr lang="pl-PL" sz="2000" dirty="0"/>
              <a:t>Spółka Celowa będzie w całości odpowiedzialna za prowadzenie basenu, Jego utrzymanie, drobne inwestycje i remonty, w tym również płatność podatku od nieruchomości do Gminy.</a:t>
            </a:r>
          </a:p>
          <a:p>
            <a:pPr marL="457200" indent="-457200">
              <a:buFont typeface="+mj-lt"/>
              <a:buAutoNum type="arabicPeriod" startAt="7"/>
            </a:pPr>
            <a:r>
              <a:rPr lang="pl-PL" sz="2000" dirty="0"/>
              <a:t>W transakcji nie występuje umowa wsparcia pomiędzy Gminą a Spółką Celową — umowa typowo wymagana w przypadku pozyskiwania finansowania przez Spółkę Celową samodzielnie.</a:t>
            </a:r>
          </a:p>
          <a:p>
            <a:pPr marL="457200" indent="-457200">
              <a:buFont typeface="+mj-lt"/>
              <a:buAutoNum type="arabicPeriod" startAt="7"/>
            </a:pPr>
            <a:r>
              <a:rPr lang="pl-PL" sz="2000" dirty="0"/>
              <a:t>Umowa dotycząca wynagrodzenia Spółki Celowej z tytułu funkcji operatora basenu (o której mowa w pkt. 8 — umowa powierzenia) ma ograniczony wpływ na ryzyko finansowe transakcji, tym samym może być bardziej elastyczna z punktu widzenia Gminy (np. możliwość przekazania rekompensaty w postaci podwyższenia kapitału, brak oczekiwania przez Bank bezwzględnego wymogu wpisywania kwot dofinansowania w WPF Gminy</a:t>
            </a:r>
          </a:p>
          <a:p>
            <a:pPr marL="457200" indent="-457200">
              <a:buFont typeface="+mj-lt"/>
              <a:buAutoNum type="arabicPeriod" startAt="7"/>
            </a:pPr>
            <a:r>
              <a:rPr lang="pl-PL" sz="2000" dirty="0"/>
              <a:t>Ze względu na mniejsza liczbę umów i niższe ryzyko strukturalne transakcji — koszty jej przygotowania są z reguły niższe niż koszt pozyskania finansowania bezpośrednio przez Spółkę Celową.</a:t>
            </a:r>
          </a:p>
          <a:p>
            <a:pPr marL="457200" indent="-457200">
              <a:buFont typeface="+mj-lt"/>
              <a:buAutoNum type="arabicPeriod" startAt="7"/>
            </a:pPr>
            <a:r>
              <a:rPr lang="pl-PL" sz="2000" dirty="0"/>
              <a:t>Zwolnienie dot. nieuwzględniania obligacji przychodowych we wskaźniku o którym mowa w art. 243 Ustawy o finansach publicznych jest wprost wskazane w ustawie — ogranicza to ryzyko interpretacji regionalnych izb obrachunkowych np. w przypadku umów powierzenia lub wsparcia w przypadku finansowania za pośrednictwem Spółki.</a:t>
            </a:r>
          </a:p>
          <a:p>
            <a:pPr marL="457200" indent="-457200">
              <a:buFont typeface="+mj-lt"/>
              <a:buAutoNum type="arabicPeriod" startAt="7"/>
            </a:pPr>
            <a:r>
              <a:rPr lang="pl-PL" sz="2000" dirty="0"/>
              <a:t>Odpowiedzialność Emitenta z tytułu obligacji nie będzie ograniczona do przychodów z przedsięwzięcia — wynika to z przepisów Ustawy o obligacjach, co zostało również potwierdzone wyrokiem Naczelnego Sądu Administracyjnego.</a:t>
            </a:r>
          </a:p>
        </p:txBody>
      </p:sp>
      <p:pic>
        <p:nvPicPr>
          <p:cNvPr id="2" name="Obraz 1">
            <a:extLst>
              <a:ext uri="{FF2B5EF4-FFF2-40B4-BE49-F238E27FC236}">
                <a16:creationId xmlns:a16="http://schemas.microsoft.com/office/drawing/2014/main" id="{C2A5E28F-7C6D-4B63-B181-245886A12784}"/>
              </a:ext>
            </a:extLst>
          </p:cNvPr>
          <p:cNvPicPr>
            <a:picLocks noChangeAspect="1"/>
          </p:cNvPicPr>
          <p:nvPr/>
        </p:nvPicPr>
        <p:blipFill>
          <a:blip r:embed="rId2"/>
          <a:stretch>
            <a:fillRect/>
          </a:stretch>
        </p:blipFill>
        <p:spPr>
          <a:xfrm>
            <a:off x="10898941" y="394500"/>
            <a:ext cx="859611" cy="573074"/>
          </a:xfrm>
          <a:prstGeom prst="rect">
            <a:avLst/>
          </a:prstGeom>
        </p:spPr>
      </p:pic>
      <p:pic>
        <p:nvPicPr>
          <p:cNvPr id="2050" name="Picture 4490">
            <a:extLst>
              <a:ext uri="{FF2B5EF4-FFF2-40B4-BE49-F238E27FC236}">
                <a16:creationId xmlns:a16="http://schemas.microsoft.com/office/drawing/2014/main" id="{5BA2B7C5-11CF-44BE-8146-BF37BF40E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2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4040" y="205141"/>
            <a:ext cx="7772400" cy="504055"/>
          </a:xfrm>
        </p:spPr>
        <p:txBody>
          <a:bodyPr>
            <a:noAutofit/>
          </a:bodyPr>
          <a:lstStyle/>
          <a:p>
            <a:r>
              <a:rPr lang="pl-PL" sz="2200" dirty="0"/>
              <a:t>  </a:t>
            </a:r>
          </a:p>
        </p:txBody>
      </p:sp>
      <p:sp>
        <p:nvSpPr>
          <p:cNvPr id="3" name="Podtytuł 2"/>
          <p:cNvSpPr>
            <a:spLocks noGrp="1"/>
          </p:cNvSpPr>
          <p:nvPr>
            <p:ph type="subTitle" idx="1"/>
          </p:nvPr>
        </p:nvSpPr>
        <p:spPr>
          <a:xfrm>
            <a:off x="993913" y="1556842"/>
            <a:ext cx="9778853" cy="4320430"/>
          </a:xfrm>
        </p:spPr>
        <p:txBody>
          <a:bodyPr>
            <a:normAutofit fontScale="92500" lnSpcReduction="20000"/>
          </a:bodyPr>
          <a:lstStyle/>
          <a:p>
            <a:pPr algn="just"/>
            <a:endParaRPr lang="pl-PL" sz="1600" dirty="0"/>
          </a:p>
          <a:p>
            <a:pPr algn="l"/>
            <a:r>
              <a:rPr lang="pl-PL" sz="2600" dirty="0">
                <a:solidFill>
                  <a:schemeClr val="tx1"/>
                </a:solidFill>
              </a:rPr>
              <a:t>„Dyrektywa reguluje pięć kategorii umów zawieranych pomiędzy podmiotami sektora publicznego wyłączonych spod reżimu zamówień publicznych: </a:t>
            </a:r>
          </a:p>
          <a:p>
            <a:pPr marL="514350" indent="-514350" algn="l">
              <a:buFont typeface="+mj-lt"/>
              <a:buAutoNum type="arabicPeriod"/>
            </a:pPr>
            <a:r>
              <a:rPr lang="pl-PL" sz="2600" dirty="0">
                <a:solidFill>
                  <a:schemeClr val="tx1"/>
                </a:solidFill>
              </a:rPr>
              <a:t>zamówienia udzielane podmiotom kontrolowanym; </a:t>
            </a:r>
          </a:p>
          <a:p>
            <a:pPr marL="514350" indent="-514350" algn="l">
              <a:buFont typeface="+mj-lt"/>
              <a:buAutoNum type="arabicPeriod"/>
            </a:pPr>
            <a:r>
              <a:rPr lang="pl-PL" sz="2600" dirty="0">
                <a:solidFill>
                  <a:schemeClr val="tx1"/>
                </a:solidFill>
              </a:rPr>
              <a:t>zamówienia udzielane przez podmiot kontrolowany kontrolującej go instytucji zamawiającej; </a:t>
            </a:r>
          </a:p>
          <a:p>
            <a:pPr marL="514350" indent="-514350" algn="l">
              <a:buFont typeface="+mj-lt"/>
              <a:buAutoNum type="arabicPeriod"/>
            </a:pPr>
            <a:r>
              <a:rPr lang="pl-PL" sz="2600" dirty="0">
                <a:solidFill>
                  <a:schemeClr val="tx1"/>
                </a:solidFill>
              </a:rPr>
              <a:t>zamówienia udzielane pomiędzy podmiotami kontrolowanymi przez tę samą instytucję zamawiającą; </a:t>
            </a:r>
          </a:p>
          <a:p>
            <a:pPr marL="514350" indent="-514350" algn="l">
              <a:buFont typeface="+mj-lt"/>
              <a:buAutoNum type="arabicPeriod"/>
            </a:pPr>
            <a:r>
              <a:rPr lang="pl-PL" sz="2600" dirty="0">
                <a:solidFill>
                  <a:schemeClr val="tx1"/>
                </a:solidFill>
              </a:rPr>
              <a:t>zamówienia udzielane podmiotowi kontrolowanemu wspólnie przez kilka instytucji zamawiających; </a:t>
            </a:r>
          </a:p>
          <a:p>
            <a:pPr marL="514350" indent="-514350" algn="l">
              <a:buFont typeface="+mj-lt"/>
              <a:buAutoNum type="arabicPeriod"/>
            </a:pPr>
            <a:r>
              <a:rPr lang="pl-PL" sz="2600" dirty="0">
                <a:solidFill>
                  <a:schemeClr val="tx1"/>
                </a:solidFill>
              </a:rPr>
              <a:t>powierzenie zadania w ramach horyzontalnej współpracy publiczno-publicznej.”</a:t>
            </a:r>
          </a:p>
          <a:p>
            <a:pPr algn="just"/>
            <a:endParaRPr lang="pl-PL" sz="2600" dirty="0">
              <a:solidFill>
                <a:schemeClr val="tx1"/>
              </a:solidFill>
            </a:endParaRPr>
          </a:p>
        </p:txBody>
      </p:sp>
      <p:sp>
        <p:nvSpPr>
          <p:cNvPr id="5" name="Tytuł 1"/>
          <p:cNvSpPr txBox="1">
            <a:spLocks/>
          </p:cNvSpPr>
          <p:nvPr/>
        </p:nvSpPr>
        <p:spPr>
          <a:xfrm>
            <a:off x="1847528" y="6401755"/>
            <a:ext cx="77724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a:ea typeface="+mj-ea"/>
                <a:cs typeface="+mj-cs"/>
              </a:rPr>
              <a:t> *źródło: https://www.uzp.gov.pl/__data/assets/pdf_file/0030/24879/UZP_dyrektywy.pdf</a:t>
            </a:r>
            <a:br>
              <a:rPr kumimoji="0" lang="pl-PL" sz="1400" b="0" i="0" u="none" strike="noStrike" kern="1200" cap="none" spc="0" normalizeH="0" baseline="0" noProof="0" dirty="0">
                <a:ln>
                  <a:noFill/>
                </a:ln>
                <a:solidFill>
                  <a:prstClr val="black"/>
                </a:solidFill>
                <a:effectLst/>
                <a:uLnTx/>
                <a:uFillTx/>
                <a:latin typeface="Calibri"/>
                <a:ea typeface="+mj-ea"/>
                <a:cs typeface="+mj-cs"/>
              </a:rPr>
            </a:br>
            <a:r>
              <a:rPr kumimoji="0" lang="pl-PL" sz="2200" b="0" i="0" u="none" strike="noStrike" kern="1200" cap="none" spc="0" normalizeH="0" baseline="0" noProof="0" dirty="0">
                <a:ln>
                  <a:noFill/>
                </a:ln>
                <a:solidFill>
                  <a:prstClr val="black"/>
                </a:solidFill>
                <a:effectLst/>
                <a:uLnTx/>
                <a:uFillTx/>
                <a:latin typeface="Calibri"/>
                <a:ea typeface="+mj-ea"/>
                <a:cs typeface="+mj-cs"/>
              </a:rPr>
              <a:t>_____________________________________________________</a:t>
            </a:r>
          </a:p>
        </p:txBody>
      </p:sp>
      <p:sp>
        <p:nvSpPr>
          <p:cNvPr id="4" name="pole tekstowe 3"/>
          <p:cNvSpPr txBox="1"/>
          <p:nvPr/>
        </p:nvSpPr>
        <p:spPr>
          <a:xfrm>
            <a:off x="1888966" y="910512"/>
            <a:ext cx="77309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1" u="none" strike="noStrike" kern="1200" cap="none" spc="0" normalizeH="0" baseline="0" noProof="0" dirty="0">
                <a:ln>
                  <a:noFill/>
                </a:ln>
                <a:solidFill>
                  <a:prstClr val="black"/>
                </a:solidFill>
                <a:effectLst/>
                <a:uLnTx/>
                <a:uFillTx/>
                <a:latin typeface="Calibri"/>
                <a:ea typeface="+mn-ea"/>
                <a:cs typeface="+mn-cs"/>
              </a:rPr>
              <a:t>Dyrektywa Parlamentu Europejskiego i Rady 2014/24/UE z dnia 26 lutego 2014 r.</a:t>
            </a:r>
            <a:br>
              <a:rPr kumimoji="0" lang="pl-PL" sz="1800" b="0" i="1" u="none" strike="noStrike" kern="1200" cap="none" spc="0" normalizeH="0" baseline="0" noProof="0" dirty="0">
                <a:ln>
                  <a:noFill/>
                </a:ln>
                <a:solidFill>
                  <a:prstClr val="black"/>
                </a:solidFill>
                <a:effectLst/>
                <a:uLnTx/>
                <a:uFillTx/>
                <a:latin typeface="Calibri"/>
                <a:ea typeface="+mn-ea"/>
                <a:cs typeface="+mn-cs"/>
              </a:rPr>
            </a:br>
            <a:endParaRPr kumimoji="0" lang="pl-PL" sz="18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6" name="Obraz 5">
            <a:extLst>
              <a:ext uri="{FF2B5EF4-FFF2-40B4-BE49-F238E27FC236}">
                <a16:creationId xmlns:a16="http://schemas.microsoft.com/office/drawing/2014/main" id="{0D9E2171-2F3F-4DBC-93CB-6D9610817F23}"/>
              </a:ext>
            </a:extLst>
          </p:cNvPr>
          <p:cNvPicPr>
            <a:picLocks noChangeAspect="1"/>
          </p:cNvPicPr>
          <p:nvPr/>
        </p:nvPicPr>
        <p:blipFill>
          <a:blip r:embed="rId2"/>
          <a:stretch>
            <a:fillRect/>
          </a:stretch>
        </p:blipFill>
        <p:spPr>
          <a:xfrm>
            <a:off x="10772766" y="457168"/>
            <a:ext cx="859611" cy="573074"/>
          </a:xfrm>
          <a:prstGeom prst="rect">
            <a:avLst/>
          </a:prstGeom>
        </p:spPr>
      </p:pic>
      <p:pic>
        <p:nvPicPr>
          <p:cNvPr id="9" name="Obraz 8">
            <a:extLst>
              <a:ext uri="{FF2B5EF4-FFF2-40B4-BE49-F238E27FC236}">
                <a16:creationId xmlns:a16="http://schemas.microsoft.com/office/drawing/2014/main" id="{4E7E9032-0193-4677-A884-736BAB6EF9F6}"/>
              </a:ext>
            </a:extLst>
          </p:cNvPr>
          <p:cNvPicPr>
            <a:picLocks noChangeAspect="1"/>
          </p:cNvPicPr>
          <p:nvPr/>
        </p:nvPicPr>
        <p:blipFill>
          <a:blip r:embed="rId3"/>
          <a:stretch>
            <a:fillRect/>
          </a:stretch>
        </p:blipFill>
        <p:spPr>
          <a:xfrm>
            <a:off x="559623" y="369464"/>
            <a:ext cx="5762602" cy="404558"/>
          </a:xfrm>
          <a:prstGeom prst="rect">
            <a:avLst/>
          </a:prstGeom>
        </p:spPr>
      </p:pic>
    </p:spTree>
    <p:extLst>
      <p:ext uri="{BB962C8B-B14F-4D97-AF65-F5344CB8AC3E}">
        <p14:creationId xmlns:p14="http://schemas.microsoft.com/office/powerpoint/2010/main" val="69705447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2296</Words>
  <Application>Microsoft Office PowerPoint</Application>
  <PresentationFormat>Panoramiczny</PresentationFormat>
  <Paragraphs>266</Paragraphs>
  <Slides>30</Slides>
  <Notes>0</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30</vt:i4>
      </vt:variant>
    </vt:vector>
  </HeadingPairs>
  <TitlesOfParts>
    <vt:vector size="39" baseType="lpstr">
      <vt:lpstr>Arial</vt:lpstr>
      <vt:lpstr>Calibri</vt:lpstr>
      <vt:lpstr>Calibri Light</vt:lpstr>
      <vt:lpstr>Lato</vt:lpstr>
      <vt:lpstr>Symbol</vt:lpstr>
      <vt:lpstr>Times New Roman</vt:lpstr>
      <vt:lpstr>Motyw pakietu Office</vt:lpstr>
      <vt:lpstr>1_Motyw pakietu Office</vt:lpstr>
      <vt:lpstr>2_Motyw pakietu Office</vt:lpstr>
      <vt:lpstr>`</vt:lpstr>
      <vt:lpstr> Katalog ustawowych zadań własnych gminy   _____________________________________________________</vt:lpstr>
      <vt:lpstr>Prezentacja programu PowerPoint</vt:lpstr>
      <vt:lpstr> *źródło - Wybór Operatora  - Ministerstwo Rozwoju Regionalnego MRR/H/24(3)07/2012  _____________________________________________________</vt:lpstr>
      <vt:lpstr> </vt:lpstr>
      <vt:lpstr>    Jako dług publiczny uznawane jest:  -poręczenie -wykup wierzytelności -umowa wsparcia dla spółki komunalnej zaciągającej zobowiązanie -zobowiązanie się do dokapitalizowania spółki (wykupu udziałów)       </vt:lpstr>
      <vt:lpstr>Prezentacja programu PowerPoint</vt:lpstr>
      <vt:lpstr>Prezentacja programu PowerPoint</vt:lpstr>
      <vt:lpstr>  </vt:lpstr>
      <vt:lpstr> </vt:lpstr>
      <vt:lpstr>  Kryteria świadczenia UOIG 1/3 _____________________________________________________</vt:lpstr>
      <vt:lpstr>Prezentacja programu PowerPoint</vt:lpstr>
      <vt:lpstr>Prezentacja programu PowerPoint</vt:lpstr>
      <vt:lpstr>   Elementy jakie powinna zawierać umowa powierzenia zadania _____________________________________________________</vt:lpstr>
      <vt:lpstr>  Elementy jakie powinna zawierać umowa powierzenia zadania _____________________________________________________</vt:lpstr>
      <vt:lpstr>      _____________________________________________________</vt:lpstr>
      <vt:lpstr>Przyjęty model finansowania</vt:lpstr>
      <vt:lpstr>Rekompensata zasady   _____________________________________________________</vt:lpstr>
      <vt:lpstr>  Koszty uwzględnione w wyliczeniu rekompensaty _____________________________________________________</vt:lpstr>
      <vt:lpstr>  Zysk uwzględniony w wyliczeniu rekompensaty  1/3 _____________________________________________________</vt:lpstr>
      <vt:lpstr>  Zysk uwzględniony w wyliczeniu rekompensaty, a kwestia czasookresu _____________________________________________________</vt:lpstr>
      <vt:lpstr> Wyliczenie stopy zwrotu z kapitału _____________________________________________________</vt:lpstr>
      <vt:lpstr>Przyjęty model finansowania</vt:lpstr>
      <vt:lpstr> </vt:lpstr>
      <vt:lpstr>Przychody do budżetu</vt:lpstr>
      <vt:lpstr>Przychody do budżetu</vt:lpstr>
      <vt:lpstr>Przychody do budżetu</vt:lpstr>
      <vt:lpstr>Przychody do budżetu</vt:lpstr>
      <vt:lpstr>  Zagadnienia związane z pomocą de minimis  _____________________________________________________</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oem</dc:creator>
  <cp:lastModifiedBy>Dariusz Kowalski</cp:lastModifiedBy>
  <cp:revision>19</cp:revision>
  <dcterms:created xsi:type="dcterms:W3CDTF">2017-03-09T17:20:04Z</dcterms:created>
  <dcterms:modified xsi:type="dcterms:W3CDTF">2017-11-15T14:53:44Z</dcterms:modified>
</cp:coreProperties>
</file>