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91" r:id="rId3"/>
    <p:sldId id="493" r:id="rId4"/>
    <p:sldId id="563" r:id="rId5"/>
    <p:sldId id="561" r:id="rId6"/>
    <p:sldId id="570" r:id="rId7"/>
    <p:sldId id="494" r:id="rId8"/>
    <p:sldId id="522" r:id="rId9"/>
    <p:sldId id="496" r:id="rId10"/>
    <p:sldId id="528" r:id="rId11"/>
    <p:sldId id="534" r:id="rId12"/>
    <p:sldId id="538" r:id="rId13"/>
    <p:sldId id="536" r:id="rId14"/>
    <p:sldId id="540" r:id="rId15"/>
    <p:sldId id="545" r:id="rId16"/>
    <p:sldId id="572" r:id="rId17"/>
    <p:sldId id="548" r:id="rId18"/>
    <p:sldId id="497" r:id="rId19"/>
    <p:sldId id="565" r:id="rId20"/>
    <p:sldId id="549" r:id="rId21"/>
    <p:sldId id="518" r:id="rId22"/>
    <p:sldId id="552" r:id="rId23"/>
    <p:sldId id="558" r:id="rId24"/>
    <p:sldId id="556" r:id="rId25"/>
    <p:sldId id="520" r:id="rId26"/>
    <p:sldId id="554" r:id="rId27"/>
    <p:sldId id="555" r:id="rId28"/>
    <p:sldId id="566" r:id="rId29"/>
    <p:sldId id="557" r:id="rId30"/>
    <p:sldId id="559" r:id="rId31"/>
    <p:sldId id="567" r:id="rId32"/>
    <p:sldId id="450" r:id="rId33"/>
    <p:sldId id="469" r:id="rId34"/>
    <p:sldId id="568" r:id="rId35"/>
    <p:sldId id="553" r:id="rId36"/>
    <p:sldId id="512" r:id="rId37"/>
  </p:sldIdLst>
  <p:sldSz cx="10693400" cy="756126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04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077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116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154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5194" algn="l" defTabSz="914077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2233" algn="l" defTabSz="914077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99271" algn="l" defTabSz="914077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6309" algn="l" defTabSz="914077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6EC0"/>
    <a:srgbClr val="0084D4"/>
    <a:srgbClr val="99CCFF"/>
    <a:srgbClr val="B9CDE5"/>
    <a:srgbClr val="FB6D6D"/>
    <a:srgbClr val="333333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65" autoAdjust="0"/>
    <p:restoredTop sz="77599" autoAdjust="0"/>
  </p:normalViewPr>
  <p:slideViewPr>
    <p:cSldViewPr>
      <p:cViewPr>
        <p:scale>
          <a:sx n="60" d="100"/>
          <a:sy n="60" d="100"/>
        </p:scale>
        <p:origin x="-1008" y="-23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7536C-F149-4C2B-A564-7ED0A46B53AE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432F3-74DF-4C4D-B9F7-435537B7A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154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94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233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309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2163" y="746125"/>
            <a:ext cx="52736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432F3-74DF-4C4D-B9F7-435537B7A30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432F3-74DF-4C4D-B9F7-435537B7A30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90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6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57040" indent="0" algn="ctr">
              <a:buNone/>
              <a:defRPr/>
            </a:lvl2pPr>
            <a:lvl3pPr marL="914077" indent="0" algn="ctr">
              <a:buNone/>
              <a:defRPr/>
            </a:lvl3pPr>
            <a:lvl4pPr marL="1371116" indent="0" algn="ctr">
              <a:buNone/>
              <a:defRPr/>
            </a:lvl4pPr>
            <a:lvl5pPr marL="1828154" indent="0" algn="ctr">
              <a:buNone/>
              <a:defRPr/>
            </a:lvl5pPr>
            <a:lvl6pPr marL="2285194" indent="0" algn="ctr">
              <a:buNone/>
              <a:defRPr/>
            </a:lvl6pPr>
            <a:lvl7pPr marL="2742233" indent="0" algn="ctr">
              <a:buNone/>
              <a:defRPr/>
            </a:lvl7pPr>
            <a:lvl8pPr marL="3199271" indent="0" algn="ctr">
              <a:buNone/>
              <a:defRPr/>
            </a:lvl8pPr>
            <a:lvl9pPr marL="36563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2F49E-3973-4C6A-9B16-E7B490598E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E1AC2-9820-402F-A567-9E3718A1BF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5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0" y="303215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0C4B4-FA1F-40EF-9402-17C6D4C7FF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4990" y="303215"/>
            <a:ext cx="9623425" cy="645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FB28-89DC-42BA-8808-648D66782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19E45-D206-45A1-9A14-742F0A6700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2" y="4859340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040" indent="0">
              <a:buNone/>
              <a:defRPr sz="1800"/>
            </a:lvl2pPr>
            <a:lvl3pPr marL="914077" indent="0">
              <a:buNone/>
              <a:defRPr sz="1600"/>
            </a:lvl3pPr>
            <a:lvl4pPr marL="1371116" indent="0">
              <a:buNone/>
              <a:defRPr sz="1400"/>
            </a:lvl4pPr>
            <a:lvl5pPr marL="1828154" indent="0">
              <a:buNone/>
              <a:defRPr sz="1400"/>
            </a:lvl5pPr>
            <a:lvl6pPr marL="2285194" indent="0">
              <a:buNone/>
              <a:defRPr sz="1400"/>
            </a:lvl6pPr>
            <a:lvl7pPr marL="2742233" indent="0">
              <a:buNone/>
              <a:defRPr sz="1400"/>
            </a:lvl7pPr>
            <a:lvl8pPr marL="3199271" indent="0">
              <a:buNone/>
              <a:defRPr sz="1400"/>
            </a:lvl8pPr>
            <a:lvl9pPr marL="36563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C6102-03B0-4E39-BDD2-6FA106F8E8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90" y="1763713"/>
            <a:ext cx="4735512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FA06F-76F9-461E-B266-8B9DB322C9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90" y="1692277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0" indent="0">
              <a:buNone/>
              <a:defRPr sz="21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4" indent="0">
              <a:buNone/>
              <a:defRPr sz="1600" b="1"/>
            </a:lvl5pPr>
            <a:lvl6pPr marL="2285194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90" y="2397127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7" y="1692277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0" indent="0">
              <a:buNone/>
              <a:defRPr sz="21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4" indent="0">
              <a:buNone/>
              <a:defRPr sz="1600" b="1"/>
            </a:lvl5pPr>
            <a:lvl6pPr marL="2285194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7" y="2397127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543DE-5090-42BB-AF9A-6A30EF052A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469CA-51BC-4E6F-9C94-380B60C45B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902F5-0D11-48B0-A514-5B54F89B65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90" y="301627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7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90" y="1582740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40" indent="0">
              <a:buNone/>
              <a:defRPr sz="13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4" indent="0">
              <a:buNone/>
              <a:defRPr sz="900"/>
            </a:lvl5pPr>
            <a:lvl6pPr marL="2285194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69917-68A5-47EE-A218-C9DAAB81EF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2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2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040" indent="0">
              <a:buNone/>
              <a:defRPr sz="2900"/>
            </a:lvl2pPr>
            <a:lvl3pPr marL="914077" indent="0">
              <a:buNone/>
              <a:defRPr sz="2400"/>
            </a:lvl3pPr>
            <a:lvl4pPr marL="1371116" indent="0">
              <a:buNone/>
              <a:defRPr sz="2100"/>
            </a:lvl4pPr>
            <a:lvl5pPr marL="1828154" indent="0">
              <a:buNone/>
              <a:defRPr sz="2100"/>
            </a:lvl5pPr>
            <a:lvl6pPr marL="2285194" indent="0">
              <a:buNone/>
              <a:defRPr sz="2100"/>
            </a:lvl6pPr>
            <a:lvl7pPr marL="2742233" indent="0">
              <a:buNone/>
              <a:defRPr sz="2100"/>
            </a:lvl7pPr>
            <a:lvl8pPr marL="3199271" indent="0">
              <a:buNone/>
              <a:defRPr sz="2100"/>
            </a:lvl8pPr>
            <a:lvl9pPr marL="3656309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2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040" indent="0">
              <a:buNone/>
              <a:defRPr sz="13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4" indent="0">
              <a:buNone/>
              <a:defRPr sz="900"/>
            </a:lvl5pPr>
            <a:lvl6pPr marL="2285194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CED0D-22E3-4438-967D-D3809B7C6B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90" y="303215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91"/>
            <a:ext cx="2495550" cy="5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91"/>
            <a:ext cx="3387725" cy="5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91"/>
            <a:ext cx="2495550" cy="5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fld id="{20B12802-F0F6-4962-ADD9-6A75B66274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Tm="5000"/>
  <p:txStyles>
    <p:titleStyle>
      <a:lvl1pPr algn="ctr" defTabSz="104262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62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defTabSz="104262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defTabSz="104262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defTabSz="104262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040" algn="ctr" defTabSz="104262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077" algn="ctr" defTabSz="104262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116" algn="ctr" defTabSz="104262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154" algn="ctr" defTabSz="104262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387" indent="-390387" algn="l" defTabSz="1042620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425" indent="-325323" algn="l" defTabSz="104262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2878" indent="-260258" algn="l" defTabSz="104262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4981" indent="-260258" algn="l" defTabSz="104262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5497" indent="-260258" algn="l" defTabSz="104262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2537" indent="-260258" algn="l" defTabSz="104262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59574" indent="-260258" algn="l" defTabSz="104262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6613" indent="-260258" algn="l" defTabSz="104262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3651" indent="-260258" algn="l" defTabSz="104262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4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4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3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14252" y="5220792"/>
            <a:ext cx="9145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algn="ctr" defTabSz="1042620" eaLnBrk="1" hangingPunct="1"/>
            <a:endParaRPr lang="ru-RU" altLang="ru-RU" sz="2900" b="1" dirty="0">
              <a:solidFill>
                <a:srgbClr val="006EC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0473"/>
            <a:ext cx="10693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 rot="10800000" flipV="1">
            <a:off x="2673350" y="5419512"/>
            <a:ext cx="53467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Prawdy i mity o zastosowaniu amalgamatowych lamp UV niskiego ciśnienia na basenach.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/>
            <a:r>
              <a:rPr lang="pl-PL" sz="2800" dirty="0" smtClean="0"/>
              <a:t>Lampy UV średniego ciśnienia (200 – 400nm)</a:t>
            </a:r>
          </a:p>
          <a:p>
            <a:pPr>
              <a:buNone/>
            </a:pPr>
            <a:endParaRPr lang="pl-PL" sz="2800" dirty="0" smtClean="0"/>
          </a:p>
          <a:p>
            <a:pPr algn="ctr"/>
            <a:r>
              <a:rPr lang="pl-PL" sz="2800" dirty="0" smtClean="0"/>
              <a:t>Lampy UV niskiego ciśnienia ( 254 </a:t>
            </a:r>
            <a:r>
              <a:rPr lang="pl-PL" sz="2800" dirty="0" err="1" smtClean="0"/>
              <a:t>nm</a:t>
            </a:r>
            <a:r>
              <a:rPr lang="pl-PL" sz="2800" dirty="0" smtClean="0"/>
              <a:t> )</a:t>
            </a:r>
          </a:p>
          <a:p>
            <a:endParaRPr lang="pl-PL" sz="2800" dirty="0" smtClean="0"/>
          </a:p>
          <a:p>
            <a:pPr algn="ctr"/>
            <a:r>
              <a:rPr lang="pl-PL" sz="2800" dirty="0" smtClean="0"/>
              <a:t>Lampy UV niskiego ciśnienia ( 254 </a:t>
            </a:r>
            <a:r>
              <a:rPr lang="pl-PL" sz="2800" dirty="0" err="1" smtClean="0"/>
              <a:t>nm</a:t>
            </a:r>
            <a:r>
              <a:rPr lang="pl-PL" sz="2800" dirty="0" smtClean="0"/>
              <a:t> + 185 </a:t>
            </a:r>
            <a:r>
              <a:rPr lang="pl-PL" sz="2800" dirty="0" err="1" smtClean="0"/>
              <a:t>nm</a:t>
            </a:r>
            <a:r>
              <a:rPr lang="pl-PL" sz="2800" dirty="0" smtClean="0"/>
              <a:t>  )</a:t>
            </a:r>
          </a:p>
          <a:p>
            <a:pPr algn="ctr">
              <a:buNone/>
            </a:pPr>
            <a:r>
              <a:rPr lang="pl-PL" dirty="0" smtClean="0"/>
              <a:t>?????????</a:t>
            </a:r>
            <a:endParaRPr lang="pl-PL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765" y="11115"/>
            <a:ext cx="9518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marL="449105" defTabSz="1042620"/>
            <a:r>
              <a:rPr lang="pl-PL" altLang="ru-RU" dirty="0" smtClean="0">
                <a:solidFill>
                  <a:srgbClr val="006EC0"/>
                </a:solidFill>
                <a:latin typeface="Verdana" pitchFamily="34" charset="0"/>
              </a:rPr>
              <a:t>Powstawanie chloramin w wodzie basenowej</a:t>
            </a:r>
            <a:endParaRPr lang="en-US" altLang="ru-RU" dirty="0" smtClean="0">
              <a:solidFill>
                <a:srgbClr val="006EC0"/>
              </a:solidFill>
              <a:latin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2204" y="2916535"/>
            <a:ext cx="9145016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594172" y="1692400"/>
            <a:ext cx="9433048" cy="418574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pl-PL" b="1" dirty="0" smtClean="0">
                <a:solidFill>
                  <a:srgbClr val="006EC0"/>
                </a:solidFill>
              </a:rPr>
              <a:t>Powstawanie </a:t>
            </a:r>
            <a:r>
              <a:rPr lang="pl-PL" b="1" dirty="0" err="1" smtClean="0">
                <a:solidFill>
                  <a:srgbClr val="006EC0"/>
                </a:solidFill>
              </a:rPr>
              <a:t>monochloramin</a:t>
            </a:r>
            <a:r>
              <a:rPr lang="en-GB" b="1" dirty="0" smtClean="0">
                <a:solidFill>
                  <a:srgbClr val="006EC0"/>
                </a:solidFill>
              </a:rPr>
              <a:t>:</a:t>
            </a:r>
            <a:endParaRPr lang="ru-RU" b="1" dirty="0" smtClean="0">
              <a:solidFill>
                <a:srgbClr val="006EC0"/>
              </a:solidFill>
            </a:endParaRPr>
          </a:p>
          <a:p>
            <a:r>
              <a:rPr lang="en-GB" sz="2900" dirty="0" smtClean="0">
                <a:solidFill>
                  <a:srgbClr val="006EC0"/>
                </a:solidFill>
              </a:rPr>
              <a:t>NH</a:t>
            </a:r>
            <a:r>
              <a:rPr lang="en-GB" sz="2900" baseline="-25000" dirty="0" smtClean="0">
                <a:solidFill>
                  <a:srgbClr val="006EC0"/>
                </a:solidFill>
              </a:rPr>
              <a:t>3</a:t>
            </a:r>
            <a:r>
              <a:rPr lang="en-GB" sz="2900" dirty="0" smtClean="0">
                <a:solidFill>
                  <a:srgbClr val="006EC0"/>
                </a:solidFill>
              </a:rPr>
              <a:t> 	</a:t>
            </a:r>
            <a:r>
              <a:rPr lang="ru-RU" sz="2900" dirty="0" smtClean="0">
                <a:solidFill>
                  <a:srgbClr val="006EC0"/>
                </a:solidFill>
              </a:rPr>
              <a:t>  </a:t>
            </a:r>
            <a:r>
              <a:rPr lang="en-GB" sz="2900" dirty="0" smtClean="0">
                <a:solidFill>
                  <a:srgbClr val="006EC0"/>
                </a:solidFill>
              </a:rPr>
              <a:t>+ </a:t>
            </a:r>
            <a:r>
              <a:rPr lang="en-GB" sz="2900" dirty="0" err="1" smtClean="0">
                <a:solidFill>
                  <a:srgbClr val="006EC0"/>
                </a:solidFill>
              </a:rPr>
              <a:t>HOCl</a:t>
            </a:r>
            <a:r>
              <a:rPr lang="en-GB" sz="2900" dirty="0" smtClean="0">
                <a:solidFill>
                  <a:srgbClr val="006EC0"/>
                </a:solidFill>
              </a:rPr>
              <a:t>     </a:t>
            </a:r>
            <a:r>
              <a:rPr lang="ru-RU" sz="2900" dirty="0" smtClean="0">
                <a:solidFill>
                  <a:srgbClr val="006EC0"/>
                </a:solidFill>
              </a:rPr>
              <a:t>         </a:t>
            </a:r>
            <a:r>
              <a:rPr lang="en-GB" sz="2900" dirty="0" smtClean="0">
                <a:solidFill>
                  <a:srgbClr val="006EC0"/>
                </a:solidFill>
                <a:sym typeface="Wingdings"/>
              </a:rPr>
              <a:t></a:t>
            </a:r>
            <a:r>
              <a:rPr lang="ru-RU" sz="2900" dirty="0" smtClean="0">
                <a:solidFill>
                  <a:srgbClr val="006EC0"/>
                </a:solidFill>
                <a:sym typeface="Wingdings"/>
              </a:rPr>
              <a:t> </a:t>
            </a:r>
            <a:r>
              <a:rPr lang="en-GB" sz="2900" dirty="0" smtClean="0">
                <a:solidFill>
                  <a:srgbClr val="006EC0"/>
                </a:solidFill>
              </a:rPr>
              <a:t>NH</a:t>
            </a:r>
            <a:r>
              <a:rPr lang="en-GB" sz="2900" baseline="-25000" dirty="0" smtClean="0">
                <a:solidFill>
                  <a:srgbClr val="006EC0"/>
                </a:solidFill>
              </a:rPr>
              <a:t>2</a:t>
            </a:r>
            <a:r>
              <a:rPr lang="en-GB" sz="2900" dirty="0" smtClean="0">
                <a:solidFill>
                  <a:srgbClr val="006EC0"/>
                </a:solidFill>
              </a:rPr>
              <a:t>Cl    +H</a:t>
            </a:r>
            <a:r>
              <a:rPr lang="en-GB" sz="2900" baseline="-25000" dirty="0" smtClean="0">
                <a:solidFill>
                  <a:srgbClr val="006EC0"/>
                </a:solidFill>
              </a:rPr>
              <a:t>2</a:t>
            </a:r>
            <a:r>
              <a:rPr lang="en-GB" sz="2900" dirty="0" smtClean="0">
                <a:solidFill>
                  <a:srgbClr val="006EC0"/>
                </a:solidFill>
              </a:rPr>
              <a:t>O </a:t>
            </a:r>
            <a:endParaRPr lang="ru-RU" sz="2900" dirty="0" smtClean="0">
              <a:solidFill>
                <a:srgbClr val="006EC0"/>
              </a:solidFill>
            </a:endParaRPr>
          </a:p>
          <a:p>
            <a:r>
              <a:rPr lang="en-GB" sz="2900" dirty="0" smtClean="0">
                <a:solidFill>
                  <a:srgbClr val="006EC0"/>
                </a:solidFill>
              </a:rPr>
              <a:t> </a:t>
            </a:r>
            <a:endParaRPr lang="ru-RU" sz="2900" dirty="0" smtClean="0">
              <a:solidFill>
                <a:srgbClr val="006EC0"/>
              </a:solidFill>
            </a:endParaRPr>
          </a:p>
          <a:p>
            <a:r>
              <a:rPr lang="pl-PL" b="1" dirty="0" smtClean="0">
                <a:solidFill>
                  <a:srgbClr val="006EC0"/>
                </a:solidFill>
              </a:rPr>
              <a:t>Powstawanie </a:t>
            </a:r>
            <a:r>
              <a:rPr lang="pl-PL" b="1" dirty="0" err="1" smtClean="0">
                <a:solidFill>
                  <a:srgbClr val="006EC0"/>
                </a:solidFill>
              </a:rPr>
              <a:t>dichloramin</a:t>
            </a:r>
            <a:r>
              <a:rPr lang="en-GB" b="1" dirty="0" smtClean="0">
                <a:solidFill>
                  <a:srgbClr val="006EC0"/>
                </a:solidFill>
              </a:rPr>
              <a:t>:</a:t>
            </a:r>
            <a:r>
              <a:rPr lang="en-GB" sz="2900" b="1" dirty="0" smtClean="0">
                <a:solidFill>
                  <a:srgbClr val="006EC0"/>
                </a:solidFill>
              </a:rPr>
              <a:t>		</a:t>
            </a:r>
            <a:endParaRPr lang="ru-RU" sz="2900" dirty="0" smtClean="0">
              <a:solidFill>
                <a:srgbClr val="006EC0"/>
              </a:solidFill>
            </a:endParaRPr>
          </a:p>
          <a:p>
            <a:r>
              <a:rPr lang="en-GB" sz="2900" dirty="0" smtClean="0">
                <a:solidFill>
                  <a:srgbClr val="006EC0"/>
                </a:solidFill>
              </a:rPr>
              <a:t>NH</a:t>
            </a:r>
            <a:r>
              <a:rPr lang="en-GB" sz="2900" baseline="-25000" dirty="0" smtClean="0">
                <a:solidFill>
                  <a:srgbClr val="006EC0"/>
                </a:solidFill>
              </a:rPr>
              <a:t>2</a:t>
            </a:r>
            <a:r>
              <a:rPr lang="en-GB" sz="2900" dirty="0" smtClean="0">
                <a:solidFill>
                  <a:srgbClr val="006EC0"/>
                </a:solidFill>
              </a:rPr>
              <a:t>Cl </a:t>
            </a:r>
            <a:r>
              <a:rPr lang="ru-RU" sz="2900" dirty="0" smtClean="0">
                <a:solidFill>
                  <a:srgbClr val="006EC0"/>
                </a:solidFill>
              </a:rPr>
              <a:t>      </a:t>
            </a:r>
            <a:r>
              <a:rPr lang="en-GB" sz="2900" dirty="0" smtClean="0">
                <a:solidFill>
                  <a:srgbClr val="006EC0"/>
                </a:solidFill>
              </a:rPr>
              <a:t>+</a:t>
            </a:r>
            <a:r>
              <a:rPr lang="ru-RU" sz="2900" dirty="0" smtClean="0">
                <a:solidFill>
                  <a:srgbClr val="006EC0"/>
                </a:solidFill>
              </a:rPr>
              <a:t> </a:t>
            </a:r>
            <a:r>
              <a:rPr lang="en-GB" sz="2900" dirty="0" err="1" smtClean="0">
                <a:solidFill>
                  <a:srgbClr val="006EC0"/>
                </a:solidFill>
              </a:rPr>
              <a:t>HOCl</a:t>
            </a:r>
            <a:r>
              <a:rPr lang="en-GB" sz="2900" dirty="0" smtClean="0">
                <a:solidFill>
                  <a:srgbClr val="006EC0"/>
                </a:solidFill>
              </a:rPr>
              <a:t> 	</a:t>
            </a:r>
            <a:r>
              <a:rPr lang="en-GB" sz="2900" dirty="0" smtClean="0">
                <a:solidFill>
                  <a:srgbClr val="006EC0"/>
                </a:solidFill>
                <a:sym typeface="Wingdings"/>
              </a:rPr>
              <a:t></a:t>
            </a:r>
            <a:r>
              <a:rPr lang="ru-RU" sz="2900" dirty="0" smtClean="0">
                <a:solidFill>
                  <a:srgbClr val="006EC0"/>
                </a:solidFill>
                <a:sym typeface="Wingdings"/>
              </a:rPr>
              <a:t> </a:t>
            </a:r>
            <a:r>
              <a:rPr lang="en-GB" sz="2900" dirty="0" smtClean="0">
                <a:solidFill>
                  <a:srgbClr val="006EC0"/>
                </a:solidFill>
              </a:rPr>
              <a:t>NHCl</a:t>
            </a:r>
            <a:r>
              <a:rPr lang="en-GB" sz="2900" baseline="-25000" dirty="0" smtClean="0">
                <a:solidFill>
                  <a:srgbClr val="006EC0"/>
                </a:solidFill>
              </a:rPr>
              <a:t>2</a:t>
            </a:r>
            <a:r>
              <a:rPr lang="ru-RU" sz="2900" dirty="0" smtClean="0">
                <a:solidFill>
                  <a:srgbClr val="006EC0"/>
                </a:solidFill>
              </a:rPr>
              <a:t>    </a:t>
            </a:r>
            <a:r>
              <a:rPr lang="en-GB" sz="2900" dirty="0" smtClean="0">
                <a:solidFill>
                  <a:srgbClr val="006EC0"/>
                </a:solidFill>
              </a:rPr>
              <a:t>+H</a:t>
            </a:r>
            <a:r>
              <a:rPr lang="en-GB" sz="2900" baseline="-25000" dirty="0" smtClean="0">
                <a:solidFill>
                  <a:srgbClr val="006EC0"/>
                </a:solidFill>
              </a:rPr>
              <a:t>2</a:t>
            </a:r>
            <a:r>
              <a:rPr lang="en-GB" sz="2900" dirty="0" smtClean="0">
                <a:solidFill>
                  <a:srgbClr val="006EC0"/>
                </a:solidFill>
              </a:rPr>
              <a:t>O </a:t>
            </a:r>
            <a:endParaRPr lang="ru-RU" sz="2900" dirty="0" smtClean="0">
              <a:solidFill>
                <a:srgbClr val="006EC0"/>
              </a:solidFill>
            </a:endParaRPr>
          </a:p>
          <a:p>
            <a:r>
              <a:rPr lang="en-GB" sz="2900" dirty="0" smtClean="0">
                <a:solidFill>
                  <a:srgbClr val="006EC0"/>
                </a:solidFill>
              </a:rPr>
              <a:t> </a:t>
            </a:r>
            <a:endParaRPr lang="ru-RU" sz="2900" dirty="0" smtClean="0">
              <a:solidFill>
                <a:srgbClr val="006EC0"/>
              </a:solidFill>
            </a:endParaRPr>
          </a:p>
          <a:p>
            <a:r>
              <a:rPr lang="pl-PL" b="1" dirty="0" smtClean="0">
                <a:solidFill>
                  <a:srgbClr val="006EC0"/>
                </a:solidFill>
              </a:rPr>
              <a:t>Powstawanie </a:t>
            </a:r>
            <a:r>
              <a:rPr lang="pl-PL" b="1" dirty="0" err="1" smtClean="0">
                <a:solidFill>
                  <a:srgbClr val="006EC0"/>
                </a:solidFill>
              </a:rPr>
              <a:t>trichloramin</a:t>
            </a:r>
            <a:r>
              <a:rPr lang="en-GB" b="1" dirty="0" smtClean="0">
                <a:solidFill>
                  <a:srgbClr val="006EC0"/>
                </a:solidFill>
              </a:rPr>
              <a:t>:</a:t>
            </a:r>
            <a:endParaRPr lang="ru-RU" dirty="0" smtClean="0">
              <a:solidFill>
                <a:srgbClr val="006EC0"/>
              </a:solidFill>
            </a:endParaRPr>
          </a:p>
          <a:p>
            <a:r>
              <a:rPr lang="en-GB" sz="2900" dirty="0" smtClean="0">
                <a:solidFill>
                  <a:srgbClr val="006EC0"/>
                </a:solidFill>
              </a:rPr>
              <a:t>NHCl</a:t>
            </a:r>
            <a:r>
              <a:rPr lang="en-GB" sz="2900" baseline="-25000" dirty="0" smtClean="0">
                <a:solidFill>
                  <a:srgbClr val="006EC0"/>
                </a:solidFill>
              </a:rPr>
              <a:t>2</a:t>
            </a:r>
            <a:r>
              <a:rPr lang="en-GB" sz="2900" dirty="0" smtClean="0">
                <a:solidFill>
                  <a:srgbClr val="006EC0"/>
                </a:solidFill>
              </a:rPr>
              <a:t> 	+ </a:t>
            </a:r>
            <a:r>
              <a:rPr lang="en-GB" sz="2900" dirty="0" err="1" smtClean="0">
                <a:solidFill>
                  <a:srgbClr val="006EC0"/>
                </a:solidFill>
              </a:rPr>
              <a:t>HOCl</a:t>
            </a:r>
            <a:r>
              <a:rPr lang="en-GB" sz="2900" dirty="0" smtClean="0">
                <a:solidFill>
                  <a:srgbClr val="006EC0"/>
                </a:solidFill>
              </a:rPr>
              <a:t>     </a:t>
            </a:r>
            <a:r>
              <a:rPr lang="ru-RU" sz="2900" dirty="0" smtClean="0">
                <a:solidFill>
                  <a:srgbClr val="006EC0"/>
                </a:solidFill>
              </a:rPr>
              <a:t>  </a:t>
            </a:r>
            <a:r>
              <a:rPr lang="en-GB" sz="2900" dirty="0" smtClean="0">
                <a:solidFill>
                  <a:srgbClr val="006EC0"/>
                </a:solidFill>
                <a:sym typeface="Wingdings"/>
              </a:rPr>
              <a:t></a:t>
            </a:r>
            <a:r>
              <a:rPr lang="en-GB" sz="2900" dirty="0" smtClean="0">
                <a:solidFill>
                  <a:srgbClr val="006EC0"/>
                </a:solidFill>
              </a:rPr>
              <a:t> NCl</a:t>
            </a:r>
            <a:r>
              <a:rPr lang="en-GB" sz="2900" baseline="-25000" dirty="0" smtClean="0">
                <a:solidFill>
                  <a:srgbClr val="006EC0"/>
                </a:solidFill>
              </a:rPr>
              <a:t>3</a:t>
            </a:r>
            <a:r>
              <a:rPr lang="en-GB" sz="2900" dirty="0" smtClean="0">
                <a:solidFill>
                  <a:srgbClr val="006EC0"/>
                </a:solidFill>
              </a:rPr>
              <a:t>      +H</a:t>
            </a:r>
            <a:r>
              <a:rPr lang="en-GB" sz="2900" baseline="-25000" dirty="0" smtClean="0">
                <a:solidFill>
                  <a:srgbClr val="006EC0"/>
                </a:solidFill>
              </a:rPr>
              <a:t>2</a:t>
            </a:r>
            <a:r>
              <a:rPr lang="en-GB" sz="2900" dirty="0" smtClean="0">
                <a:solidFill>
                  <a:srgbClr val="006EC0"/>
                </a:solidFill>
              </a:rPr>
              <a:t>O </a:t>
            </a:r>
            <a:endParaRPr lang="ru-RU" sz="2900" dirty="0" smtClean="0">
              <a:solidFill>
                <a:srgbClr val="006EC0"/>
              </a:solidFill>
            </a:endParaRPr>
          </a:p>
          <a:p>
            <a:r>
              <a:rPr lang="en-GB" sz="2900" dirty="0" smtClean="0">
                <a:solidFill>
                  <a:srgbClr val="006EC0"/>
                </a:solidFill>
              </a:rPr>
              <a:t> </a:t>
            </a:r>
            <a:endParaRPr lang="ru-RU" sz="2900" dirty="0" smtClean="0">
              <a:solidFill>
                <a:srgbClr val="006EC0"/>
              </a:solidFill>
            </a:endParaRPr>
          </a:p>
          <a:p>
            <a:endParaRPr lang="ru-RU" dirty="0"/>
          </a:p>
        </p:txBody>
      </p:sp>
      <p:pic>
        <p:nvPicPr>
          <p:cNvPr id="59" name="Picture 14" descr="File:Ammonia-3D-vdW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260" y="2124448"/>
            <a:ext cx="396000" cy="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1" descr="File:Hypochlorous-acid-3D-vd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452" y="2124447"/>
            <a:ext cx="396000" cy="3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" descr="http://4.bp.blogspot.com/-488ZtqyOsyk/UglU88acFDI/AAAAAAAAAJ0/nh3hyDoymOM/s1600/688px-Chloramine-3D-vdW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4812" y="2124447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7" descr="File:Water molecule 3D.sv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8948" y="2124448"/>
            <a:ext cx="396000" cy="34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7" descr="File:Water molecule 3D.sv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0956" y="4572719"/>
            <a:ext cx="396000" cy="34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7" descr="File:Water molecule 3D.sv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8948" y="3420591"/>
            <a:ext cx="396000" cy="34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1" descr="File:Hypochlorous-acid-3D-vd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516" y="3420591"/>
            <a:ext cx="396000" cy="3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1" descr="File:Hypochlorous-acid-3D-vd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524" y="4500712"/>
            <a:ext cx="396000" cy="3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" descr="http://4.bp.blogspot.com/-488ZtqyOsyk/UglU88acFDI/AAAAAAAAAJ0/nh3hyDoymOM/s1600/688px-Chloramine-3D-vdW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8308" y="3420591"/>
            <a:ext cx="395200" cy="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 descr="File:Dichloramine-3D-spacefill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2324" y="4572719"/>
            <a:ext cx="396000" cy="4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File:Dichloramine-3D-spacefill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0796" y="3348583"/>
            <a:ext cx="396000" cy="4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8" descr="File:Nitrogen-trichloride-3D-vdW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8788" y="4644727"/>
            <a:ext cx="432000" cy="40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248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7"/>
          <p:cNvSpPr>
            <a:spLocks noChangeArrowheads="1"/>
          </p:cNvSpPr>
          <p:nvPr/>
        </p:nvSpPr>
        <p:spPr bwMode="auto">
          <a:xfrm>
            <a:off x="522288" y="5102226"/>
            <a:ext cx="8928100" cy="35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eaLnBrk="1" hangingPunct="1">
              <a:lnSpc>
                <a:spcPct val="130000"/>
              </a:lnSpc>
            </a:pPr>
            <a:endParaRPr lang="ru-RU" altLang="ru-RU" sz="1300" dirty="0">
              <a:latin typeface="Verdana" pitchFamily="34" charset="0"/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026220" y="3636617"/>
            <a:ext cx="5328592" cy="26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4" rIns="91408" bIns="45704">
            <a:spAutoFit/>
          </a:bodyPr>
          <a:lstStyle/>
          <a:p>
            <a:pPr algn="ctr" eaLnBrk="1" hangingPunct="1"/>
            <a:r>
              <a:rPr lang="pl-PL" altLang="ru-RU" sz="1100" b="1" dirty="0" smtClean="0">
                <a:solidFill>
                  <a:srgbClr val="006EC0"/>
                </a:solidFill>
                <a:latin typeface="Verdana" pitchFamily="34" charset="0"/>
              </a:rPr>
              <a:t>Ilość chloramin w wodzie w zależności od </a:t>
            </a:r>
            <a:r>
              <a:rPr lang="en-US" altLang="ru-RU" sz="1100" b="1" dirty="0" smtClean="0">
                <a:solidFill>
                  <a:srgbClr val="006EC0"/>
                </a:solidFill>
                <a:latin typeface="Verdana" pitchFamily="34" charset="0"/>
              </a:rPr>
              <a:t>pH</a:t>
            </a:r>
            <a:endParaRPr lang="ru-RU" altLang="ru-RU" sz="1100" b="1" dirty="0">
              <a:solidFill>
                <a:srgbClr val="006EC0"/>
              </a:solidFill>
              <a:latin typeface="Verdana" pitchFamily="34" charset="0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1386260" y="1476377"/>
            <a:ext cx="2520280" cy="2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8" tIns="45704" rIns="91408" bIns="45704">
            <a:spAutoFit/>
          </a:bodyPr>
          <a:lstStyle/>
          <a:p>
            <a:pPr algn="ctr" eaLnBrk="1" hangingPunct="1"/>
            <a:r>
              <a:rPr lang="pl-PL" altLang="ru-RU" sz="1100" b="1" dirty="0" smtClean="0">
                <a:solidFill>
                  <a:srgbClr val="006EC0"/>
                </a:solidFill>
                <a:latin typeface="Verdana" pitchFamily="34" charset="0"/>
              </a:rPr>
              <a:t>Najwyższa skuteczność</a:t>
            </a:r>
            <a:endParaRPr lang="ru-RU" altLang="ru-RU" sz="1100" b="1" dirty="0">
              <a:solidFill>
                <a:srgbClr val="006EC0"/>
              </a:solidFill>
              <a:latin typeface="Verdana" pitchFamily="34" charset="0"/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4764" y="11115"/>
            <a:ext cx="987844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algn="ctr" defTabSz="1042620"/>
            <a:r>
              <a:rPr lang="pl-PL" dirty="0" smtClean="0">
                <a:solidFill>
                  <a:srgbClr val="006EC0"/>
                </a:solidFill>
              </a:rPr>
              <a:t>Porównanie skuteczności lamp średniego i niskiego ciśnienia w destrukcji chloramin</a:t>
            </a:r>
            <a:endParaRPr lang="ru-RU" dirty="0" smtClean="0">
              <a:solidFill>
                <a:srgbClr val="006EC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14252" y="4068663"/>
          <a:ext cx="7849012" cy="229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53"/>
                <a:gridCol w="1998187"/>
                <a:gridCol w="1926319"/>
                <a:gridCol w="1962253"/>
              </a:tblGrid>
              <a:tr h="698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l-PL" sz="1800" b="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Wzór</a:t>
                      </a:r>
                      <a:endParaRPr lang="ru-RU" sz="1800" b="0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l-PL" sz="1800" b="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</a:t>
                      </a:r>
                      <a:endParaRPr lang="ru-RU" sz="1800" b="0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l-PL" sz="1800" b="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Masa molekularna g/mol</a:t>
                      </a:r>
                      <a:endParaRPr lang="ru-RU" sz="1800" b="0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l-PL" sz="1800" b="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Obecność przy wartości </a:t>
                      </a:r>
                      <a:r>
                        <a:rPr lang="ru-RU" sz="1800" b="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рН</a:t>
                      </a:r>
                      <a:endParaRPr lang="ru-RU" sz="1800" b="0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1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NH</a:t>
                      </a:r>
                      <a:r>
                        <a:rPr lang="en-US" sz="1800" b="1" baseline="-250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b="1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</a:t>
                      </a:r>
                      <a:endParaRPr lang="ru-RU" sz="1800" b="1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 err="1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Monochloraminy</a:t>
                      </a:r>
                      <a:endParaRPr lang="ru-RU" sz="1800" b="1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410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NHCl</a:t>
                      </a:r>
                      <a:r>
                        <a:rPr lang="en-US" sz="1800" baseline="-250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 err="1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Dichloraminy</a:t>
                      </a:r>
                      <a:endParaRPr lang="ru-RU" sz="1800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</a:t>
                      </a:r>
                      <a:r>
                        <a:rPr lang="ru-RU" sz="180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pl-PL" sz="180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</a:t>
                      </a:r>
                      <a:r>
                        <a:rPr lang="ru-RU" sz="180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410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NCl</a:t>
                      </a:r>
                      <a:r>
                        <a:rPr lang="en-US" sz="1800" baseline="-250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 err="1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Trichloraminy</a:t>
                      </a:r>
                      <a:endParaRPr lang="ru-RU" sz="1800" dirty="0">
                        <a:solidFill>
                          <a:srgbClr val="0084D4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</a:t>
                      </a:r>
                      <a:r>
                        <a:rPr lang="ru-RU" sz="180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pl-PL" sz="180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</a:t>
                      </a:r>
                      <a:r>
                        <a:rPr lang="ru-RU" sz="1800" dirty="0" smtClean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84D4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14252" y="1980431"/>
          <a:ext cx="7848872" cy="136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456051">
                <a:tc>
                  <a:txBody>
                    <a:bodyPr/>
                    <a:lstStyle/>
                    <a:p>
                      <a:r>
                        <a:rPr lang="pl-PL" sz="1800" b="1" kern="1200" dirty="0" err="1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Monochloraminy</a:t>
                      </a:r>
                      <a:r>
                        <a:rPr lang="ru-RU" sz="1800" b="1" kern="1200" dirty="0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 (NH2Cl)</a:t>
                      </a:r>
                      <a:endParaRPr lang="ru-RU" sz="1800" dirty="0">
                        <a:solidFill>
                          <a:srgbClr val="0084D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245 </a:t>
                      </a:r>
                      <a:r>
                        <a:rPr lang="pl-PL" sz="1800" b="1" kern="1200" dirty="0" err="1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ru-RU" sz="1800" dirty="0">
                        <a:solidFill>
                          <a:srgbClr val="0084D4"/>
                        </a:solidFill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pl-PL" sz="1800" kern="1200" dirty="0" err="1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Dichloraminy</a:t>
                      </a:r>
                      <a:r>
                        <a:rPr lang="ru-RU" sz="1800" kern="1200" dirty="0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 (NHCl2)</a:t>
                      </a:r>
                      <a:endParaRPr lang="ru-RU" sz="1800" dirty="0">
                        <a:solidFill>
                          <a:srgbClr val="0084D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297 </a:t>
                      </a:r>
                      <a:r>
                        <a:rPr lang="pl-PL" sz="1800" kern="1200" dirty="0" err="1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ru-RU" sz="1800" dirty="0">
                        <a:solidFill>
                          <a:srgbClr val="0084D4"/>
                        </a:solidFill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pl-PL" sz="1800" kern="1200" dirty="0" err="1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Trichloraminy</a:t>
                      </a:r>
                      <a:r>
                        <a:rPr lang="ru-RU" sz="1800" kern="1200" dirty="0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 (NCl3) 	</a:t>
                      </a:r>
                      <a:endParaRPr lang="ru-RU" sz="1800" dirty="0">
                        <a:solidFill>
                          <a:srgbClr val="0084D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340 </a:t>
                      </a:r>
                      <a:r>
                        <a:rPr lang="pl-PL" sz="1800" kern="1200" dirty="0" err="1" smtClean="0">
                          <a:solidFill>
                            <a:srgbClr val="0084D4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ru-RU" sz="1800" dirty="0">
                        <a:solidFill>
                          <a:srgbClr val="0084D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420066" y="6454193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 </a:t>
            </a:r>
            <a:r>
              <a:rPr lang="pl-PL" sz="1600" dirty="0" err="1" smtClean="0"/>
              <a:t>NHRCl</a:t>
            </a:r>
            <a:r>
              <a:rPr lang="pl-PL" sz="1600" dirty="0" smtClean="0"/>
              <a:t>                      </a:t>
            </a:r>
            <a:r>
              <a:rPr lang="pl-PL" sz="1600" dirty="0" err="1" smtClean="0"/>
              <a:t>Organic</a:t>
            </a:r>
            <a:r>
              <a:rPr lang="pl-PL" sz="1600" dirty="0" smtClean="0"/>
              <a:t> </a:t>
            </a:r>
            <a:r>
              <a:rPr lang="pl-PL" sz="1600" dirty="0" err="1" smtClean="0"/>
              <a:t>chlorine</a:t>
            </a:r>
            <a:r>
              <a:rPr lang="pl-PL" sz="1600" dirty="0" smtClean="0"/>
              <a:t>         </a:t>
            </a:r>
            <a:r>
              <a:rPr lang="pl-PL" sz="1600" dirty="0" err="1" smtClean="0"/>
              <a:t>Varies</a:t>
            </a:r>
            <a:r>
              <a:rPr lang="pl-PL" sz="1600" dirty="0" smtClean="0"/>
              <a:t>                         </a:t>
            </a:r>
            <a:r>
              <a:rPr lang="pl-PL" sz="1600" dirty="0" err="1" smtClean="0"/>
              <a:t>Unknown</a:t>
            </a:r>
            <a:endParaRPr lang="pl-PL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762" y="11115"/>
            <a:ext cx="944639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algn="ctr" defTabSz="1042620"/>
            <a:r>
              <a:rPr lang="pl-PL" dirty="0" smtClean="0">
                <a:solidFill>
                  <a:srgbClr val="006EC0"/>
                </a:solidFill>
              </a:rPr>
              <a:t>Porównanie skuteczności lamp średniego i niskiego ciśnienia w destrukcji chloramin</a:t>
            </a:r>
            <a:endParaRPr lang="ru-RU" dirty="0" smtClean="0">
              <a:solidFill>
                <a:srgbClr val="006EC0"/>
              </a:solidFill>
            </a:endParaRPr>
          </a:p>
        </p:txBody>
      </p:sp>
      <p:pic>
        <p:nvPicPr>
          <p:cNvPr id="1026" name="Picture 2" descr="C:\Users\shodin\Desktop\Бассейн\UV spect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" y="1404367"/>
            <a:ext cx="9191625" cy="5219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47100" y="6084887"/>
            <a:ext cx="9361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" dirty="0" smtClean="0">
                <a:solidFill>
                  <a:srgbClr val="000000"/>
                </a:solidFill>
              </a:rPr>
              <a:t>(С) </a:t>
            </a:r>
            <a:r>
              <a:rPr lang="de-DE" sz="800" dirty="0" smtClean="0">
                <a:solidFill>
                  <a:srgbClr val="000000"/>
                </a:solidFill>
              </a:rPr>
              <a:t>PENTAIR</a:t>
            </a:r>
            <a:endParaRPr lang="ru-RU" sz="8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62324" y="126035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2</a:t>
            </a:r>
            <a:r>
              <a:rPr lang="pl-PL" sz="1800" dirty="0" smtClean="0"/>
              <a:t>5</a:t>
            </a:r>
            <a:r>
              <a:rPr lang="ru-RU" sz="1800" dirty="0" smtClean="0"/>
              <a:t>4 </a:t>
            </a:r>
            <a:r>
              <a:rPr lang="en-US" sz="1800" dirty="0" smtClean="0"/>
              <a:t>nm </a:t>
            </a:r>
            <a:r>
              <a:rPr lang="pl-PL" sz="1800" dirty="0" smtClean="0"/>
              <a:t>Szczyt bakteriobójczej skuteczności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34332" y="5868863"/>
            <a:ext cx="46805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Spektrum promieniowania lamp niskiego ciśnienia</a:t>
            </a:r>
            <a:r>
              <a:rPr lang="en-US" sz="1400" dirty="0" smtClean="0"/>
              <a:t>(LP)</a:t>
            </a:r>
            <a:endParaRPr lang="ru-RU" sz="1400" dirty="0" smtClean="0"/>
          </a:p>
          <a:p>
            <a:r>
              <a:rPr lang="pl-PL" sz="1400" dirty="0" smtClean="0"/>
              <a:t>Spektrum promieniowania lamp średniego ciśnienia</a:t>
            </a:r>
            <a:r>
              <a:rPr lang="en-US" sz="1400" dirty="0" smtClean="0"/>
              <a:t>(MP)</a:t>
            </a:r>
            <a:endParaRPr lang="ru-RU" sz="1400" dirty="0" smtClean="0"/>
          </a:p>
          <a:p>
            <a:r>
              <a:rPr lang="pl-PL" sz="1400" dirty="0" smtClean="0"/>
              <a:t>Krzywa absorpcji DNA</a:t>
            </a:r>
            <a:endParaRPr lang="ru-RU" sz="1400" dirty="0" smtClean="0"/>
          </a:p>
          <a:p>
            <a:endParaRPr lang="ru-RU" sz="1600" dirty="0" smtClean="0"/>
          </a:p>
          <a:p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868" y="601287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Długość fali</a:t>
            </a:r>
            <a:r>
              <a:rPr lang="ru-RU" sz="1400" dirty="0" smtClean="0"/>
              <a:t>, </a:t>
            </a:r>
            <a:r>
              <a:rPr lang="en-US" sz="1400" dirty="0" smtClean="0"/>
              <a:t>nm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62324" y="2484487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 smtClean="0">
                <a:solidFill>
                  <a:schemeClr val="bg1"/>
                </a:solidFill>
              </a:rPr>
              <a:t>Monochloraminy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pl-PL" sz="1000" dirty="0" smtClean="0">
                <a:solidFill>
                  <a:schemeClr val="bg1"/>
                </a:solidFill>
              </a:rPr>
              <a:t>U V spektrum pochłaniania</a:t>
            </a:r>
            <a:r>
              <a:rPr lang="ru-RU" sz="1000" dirty="0" smtClean="0">
                <a:solidFill>
                  <a:schemeClr val="bg1"/>
                </a:solidFill>
              </a:rPr>
              <a:t>2</a:t>
            </a:r>
            <a:r>
              <a:rPr lang="en-US" sz="1000" dirty="0" smtClean="0">
                <a:solidFill>
                  <a:schemeClr val="bg1"/>
                </a:solidFill>
              </a:rPr>
              <a:t>46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nm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6500" y="2484487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900" dirty="0" err="1" smtClean="0">
                <a:solidFill>
                  <a:srgbClr val="FFFFFF"/>
                </a:solidFill>
              </a:rPr>
              <a:t>Dichloraminy</a:t>
            </a:r>
            <a:endParaRPr lang="ru-RU" sz="900" dirty="0" smtClean="0">
              <a:solidFill>
                <a:srgbClr val="FFFFFF"/>
              </a:solidFill>
            </a:endParaRPr>
          </a:p>
          <a:p>
            <a:pPr lvl="0"/>
            <a:r>
              <a:rPr lang="pl-PL" sz="900" dirty="0" smtClean="0">
                <a:solidFill>
                  <a:srgbClr val="FFFFFF"/>
                </a:solidFill>
              </a:rPr>
              <a:t>UV spektrum pochłaniania </a:t>
            </a:r>
            <a:r>
              <a:rPr lang="ru-RU" sz="900" dirty="0" smtClean="0">
                <a:solidFill>
                  <a:srgbClr val="FFFFFF"/>
                </a:solidFill>
              </a:rPr>
              <a:t>29</a:t>
            </a:r>
            <a:r>
              <a:rPr lang="en-US" sz="900" dirty="0" smtClean="0">
                <a:solidFill>
                  <a:srgbClr val="FFFFFF"/>
                </a:solidFill>
              </a:rPr>
              <a:t>7</a:t>
            </a:r>
            <a:r>
              <a:rPr lang="ru-RU" sz="900" dirty="0" smtClean="0">
                <a:solidFill>
                  <a:srgbClr val="FFFFFF"/>
                </a:solidFill>
              </a:rPr>
              <a:t> </a:t>
            </a:r>
            <a:r>
              <a:rPr lang="en-US" sz="900" dirty="0" smtClean="0">
                <a:solidFill>
                  <a:srgbClr val="FFFFFF"/>
                </a:solidFill>
              </a:rPr>
              <a:t>nm</a:t>
            </a: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8468" y="3420591"/>
            <a:ext cx="13681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000" dirty="0" smtClean="0">
                <a:solidFill>
                  <a:srgbClr val="FFFFFF"/>
                </a:solidFill>
              </a:rPr>
              <a:t>Wolny chlor</a:t>
            </a:r>
            <a:endParaRPr lang="ru-RU" sz="1000" dirty="0" smtClean="0">
              <a:solidFill>
                <a:srgbClr val="FFFFFF"/>
              </a:solidFill>
            </a:endParaRPr>
          </a:p>
          <a:p>
            <a:pPr lvl="0"/>
            <a:r>
              <a:rPr lang="pl-PL" sz="1000" dirty="0" smtClean="0">
                <a:solidFill>
                  <a:srgbClr val="FFFFFF"/>
                </a:solidFill>
              </a:rPr>
              <a:t>Spektrum pochłaniania</a:t>
            </a:r>
            <a:r>
              <a:rPr lang="ru-RU" sz="1000" dirty="0" smtClean="0">
                <a:solidFill>
                  <a:srgbClr val="FFFFFF"/>
                </a:solidFill>
              </a:rPr>
              <a:t>290 </a:t>
            </a:r>
            <a:r>
              <a:rPr lang="en-US" sz="1000" dirty="0" smtClean="0">
                <a:solidFill>
                  <a:srgbClr val="FFFFFF"/>
                </a:solidFill>
              </a:rPr>
              <a:t>nm</a:t>
            </a:r>
            <a:endParaRPr lang="ru-RU" sz="1000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42644" y="248448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900" dirty="0" err="1" smtClean="0">
                <a:solidFill>
                  <a:srgbClr val="FFFFFF"/>
                </a:solidFill>
              </a:rPr>
              <a:t>Trichloraminy</a:t>
            </a:r>
            <a:endParaRPr lang="ru-RU" sz="900" dirty="0" smtClean="0">
              <a:solidFill>
                <a:srgbClr val="FFFFFF"/>
              </a:solidFill>
            </a:endParaRPr>
          </a:p>
          <a:p>
            <a:pPr lvl="0"/>
            <a:r>
              <a:rPr lang="pl-PL" sz="900" dirty="0" smtClean="0">
                <a:solidFill>
                  <a:srgbClr val="FFFFFF"/>
                </a:solidFill>
              </a:rPr>
              <a:t>UV spektrum pochłaniania</a:t>
            </a:r>
            <a:r>
              <a:rPr lang="ru-RU" sz="900" dirty="0" smtClean="0">
                <a:solidFill>
                  <a:srgbClr val="FFFFFF"/>
                </a:solidFill>
              </a:rPr>
              <a:t> </a:t>
            </a:r>
            <a:r>
              <a:rPr lang="en-US" sz="900" dirty="0" smtClean="0">
                <a:solidFill>
                  <a:srgbClr val="FFFFFF"/>
                </a:solidFill>
              </a:rPr>
              <a:t>340</a:t>
            </a:r>
            <a:r>
              <a:rPr lang="ru-RU" sz="900" dirty="0" smtClean="0">
                <a:solidFill>
                  <a:srgbClr val="FFFFFF"/>
                </a:solidFill>
              </a:rPr>
              <a:t> </a:t>
            </a:r>
            <a:r>
              <a:rPr lang="en-US" sz="900" dirty="0" smtClean="0">
                <a:solidFill>
                  <a:srgbClr val="FFFFFF"/>
                </a:solidFill>
              </a:rPr>
              <a:t>nm</a:t>
            </a:r>
            <a:endParaRPr lang="ru-RU" sz="900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78544" y="346211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Czułość widmowa</a:t>
            </a:r>
            <a:r>
              <a:rPr lang="ru-RU" sz="1200" dirty="0" smtClean="0"/>
              <a:t>,</a:t>
            </a:r>
            <a:r>
              <a:rPr lang="en-US" sz="1200" dirty="0" err="1" smtClean="0"/>
              <a:t>rel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4170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pl-PL" sz="2000" dirty="0" smtClean="0">
                <a:solidFill>
                  <a:srgbClr val="006EC0"/>
                </a:solidFill>
              </a:rPr>
              <a:t>Porównanie skuteczności różnych typów lamp niskiego ciśnienia</a:t>
            </a:r>
          </a:p>
          <a:p>
            <a:endParaRPr lang="pl-PL" sz="2000" dirty="0" smtClean="0">
              <a:solidFill>
                <a:srgbClr val="006EC0"/>
              </a:solidFill>
            </a:endParaRPr>
          </a:p>
          <a:p>
            <a:endParaRPr lang="pl-PL" sz="2000" dirty="0" smtClean="0">
              <a:solidFill>
                <a:srgbClr val="006EC0"/>
              </a:solidFill>
            </a:endParaRPr>
          </a:p>
          <a:p>
            <a:pPr algn="ctr">
              <a:buNone/>
            </a:pPr>
            <a:r>
              <a:rPr lang="pl-PL" sz="2000" dirty="0" smtClean="0"/>
              <a:t>254  nm             czy          254nm + 185 nm  ?</a:t>
            </a:r>
          </a:p>
          <a:p>
            <a:pPr>
              <a:buNone/>
            </a:pPr>
            <a:r>
              <a:rPr lang="pl-PL" sz="2000" dirty="0" smtClean="0"/>
              <a:t> </a:t>
            </a:r>
          </a:p>
          <a:p>
            <a:pPr>
              <a:buNone/>
            </a:pPr>
            <a:r>
              <a:rPr lang="pl-PL" sz="2000" u="sng" dirty="0" smtClean="0"/>
              <a:t>λ = 185 nm</a:t>
            </a:r>
          </a:p>
          <a:p>
            <a:pPr>
              <a:buNone/>
            </a:pPr>
            <a:r>
              <a:rPr lang="pl-PL" sz="2000" dirty="0" smtClean="0"/>
              <a:t>     Destrukcja   chloramin      -  1-2 mm ( na tej długości fali promieniowanie UV pochłaniane jest przez wodę)</a:t>
            </a:r>
          </a:p>
          <a:p>
            <a:pPr>
              <a:buNone/>
            </a:pPr>
            <a:r>
              <a:rPr lang="pl-PL" sz="2000" dirty="0" smtClean="0"/>
              <a:t>      Skuteczność dezynfekcji   -  przy dawce 600 J/</a:t>
            </a:r>
            <a:r>
              <a:rPr lang="pl-PL" sz="2000" dirty="0" err="1" smtClean="0"/>
              <a:t>m²</a:t>
            </a:r>
            <a:r>
              <a:rPr lang="pl-PL" sz="2000" dirty="0" smtClean="0"/>
              <a:t>   jest znikoma</a:t>
            </a:r>
          </a:p>
          <a:p>
            <a:pPr>
              <a:buNone/>
            </a:pPr>
            <a:r>
              <a:rPr lang="pl-PL" sz="2000" dirty="0" smtClean="0"/>
              <a:t>       Powstawanie ozonu jest niepożądane    </a:t>
            </a:r>
          </a:p>
          <a:p>
            <a:pPr>
              <a:buNone/>
            </a:pPr>
            <a:r>
              <a:rPr lang="pl-PL" sz="2000" dirty="0" smtClean="0"/>
              <a:t> </a:t>
            </a:r>
          </a:p>
          <a:p>
            <a:pPr algn="ctr">
              <a:buNone/>
            </a:pPr>
            <a:r>
              <a:rPr lang="pl-PL" sz="2000" b="1" dirty="0" smtClean="0"/>
              <a:t>Największa  skuteczność dezynfekcji      λ = 254 nm!!!</a:t>
            </a:r>
            <a:endParaRPr lang="pl-PL" sz="2000" dirty="0" smtClean="0"/>
          </a:p>
          <a:p>
            <a:pPr>
              <a:buNone/>
            </a:pPr>
            <a:endParaRPr lang="pl-PL" sz="2000" dirty="0">
              <a:solidFill>
                <a:srgbClr val="006E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algn="ctr">
              <a:buNone/>
            </a:pPr>
            <a:r>
              <a:rPr lang="pl-PL" dirty="0" smtClean="0"/>
              <a:t> 3. Długość fali &lt; 200 </a:t>
            </a:r>
            <a:r>
              <a:rPr lang="pl-PL" dirty="0" err="1" smtClean="0"/>
              <a:t>nm</a:t>
            </a:r>
            <a:r>
              <a:rPr lang="pl-PL" dirty="0" smtClean="0"/>
              <a:t> może powodować powstawanie produktów ubocznych. ?</a:t>
            </a:r>
          </a:p>
          <a:p>
            <a:pPr marL="742950" indent="-742950"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Prawda czy mit ?</a:t>
            </a:r>
          </a:p>
          <a:p>
            <a:endParaRPr lang="pl-PL" dirty="0"/>
          </a:p>
        </p:txBody>
      </p:sp>
    </p:spTree>
  </p:cSld>
  <p:clrMapOvr>
    <a:masterClrMapping/>
  </p:clrMapOvr>
  <p:transition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990" y="1763713"/>
            <a:ext cx="9623425" cy="5617318"/>
          </a:xfrm>
        </p:spPr>
        <p:txBody>
          <a:bodyPr/>
          <a:lstStyle/>
          <a:p>
            <a:pPr algn="r">
              <a:buNone/>
            </a:pPr>
            <a:r>
              <a:rPr lang="pl-PL" dirty="0" smtClean="0"/>
              <a:t>DIN 19643</a:t>
            </a:r>
          </a:p>
          <a:p>
            <a:pPr algn="just">
              <a:buNone/>
            </a:pPr>
            <a:r>
              <a:rPr lang="pl-PL" sz="2400" i="1" dirty="0" smtClean="0"/>
              <a:t>„ Celem redukcji koncentracji chloru związanego dozwolone jest stosowanie urządzeń promieniowania światłem UV. W tym celu filtrat należy poddać działaniu lamp UV średnich ciśnień. Dawka </a:t>
            </a:r>
            <a:r>
              <a:rPr lang="pl-PL" sz="2400" i="1" dirty="0" err="1" smtClean="0"/>
              <a:t>UV-C</a:t>
            </a:r>
            <a:r>
              <a:rPr lang="pl-PL" sz="2400" i="1" dirty="0" smtClean="0"/>
              <a:t> musi leżeć w przedziale 400J/</a:t>
            </a:r>
            <a:r>
              <a:rPr lang="pl-PL" sz="2400" i="1" dirty="0" err="1" smtClean="0"/>
              <a:t>m²</a:t>
            </a:r>
            <a:r>
              <a:rPr lang="pl-PL" sz="2400" i="1" dirty="0" smtClean="0"/>
              <a:t> do 600 J/</a:t>
            </a:r>
            <a:r>
              <a:rPr lang="pl-PL" sz="2400" i="1" dirty="0" err="1" smtClean="0"/>
              <a:t>m²</a:t>
            </a:r>
            <a:r>
              <a:rPr lang="pl-PL" sz="2400" i="1" dirty="0" smtClean="0"/>
              <a:t>. </a:t>
            </a:r>
            <a:r>
              <a:rPr lang="pl-PL" sz="2400" b="1" i="1" dirty="0" smtClean="0"/>
              <a:t>W systemie UV muszą być wykluczone emisje poniżej 200 </a:t>
            </a:r>
            <a:r>
              <a:rPr lang="pl-PL" sz="2400" b="1" i="1" dirty="0" err="1" smtClean="0"/>
              <a:t>nm</a:t>
            </a:r>
            <a:r>
              <a:rPr lang="pl-PL" sz="2400" b="1" i="1" dirty="0" smtClean="0"/>
              <a:t>, </a:t>
            </a:r>
            <a:r>
              <a:rPr lang="pl-PL" sz="2400" i="1" dirty="0" smtClean="0"/>
              <a:t>aby uniknąć tworzenia się niepożądanych produktów ubocznych. </a:t>
            </a:r>
            <a:r>
              <a:rPr lang="pl-PL" sz="2400" i="1" dirty="0" smtClean="0">
                <a:solidFill>
                  <a:srgbClr val="FF0000"/>
                </a:solidFill>
              </a:rPr>
              <a:t>Należy udowodnić skuteczność syste</a:t>
            </a:r>
            <a:r>
              <a:rPr lang="pl-PL" sz="2400" i="1" dirty="0" smtClean="0"/>
              <a:t>mu UV. Należy wziąć pod uwagę starzenie się żarników „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sz="2400" dirty="0" smtClean="0"/>
              <a:t>Czy </a:t>
            </a:r>
            <a:r>
              <a:rPr lang="pl-PL" dirty="0" smtClean="0"/>
              <a:t> </a:t>
            </a:r>
            <a:r>
              <a:rPr lang="pl-PL" sz="2400" dirty="0" smtClean="0"/>
              <a:t>„ …..lampy niskich ciśnień produkują niepożądane produkty uboczne . Potwierdzają to badania przeprowadzone przez Panią Dr hab. Inż. Agnieszkę Włodyka- Berger „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endParaRPr lang="pl-PL" sz="1800" b="1" dirty="0" smtClean="0"/>
          </a:p>
          <a:p>
            <a:pPr algn="ctr">
              <a:buNone/>
            </a:pPr>
            <a:r>
              <a:rPr lang="pl-PL" sz="1800" b="1" dirty="0" smtClean="0"/>
              <a:t>DEZWOD 2017 – Konferencja Naukowo – techniczna </a:t>
            </a:r>
          </a:p>
          <a:p>
            <a:pPr algn="ctr">
              <a:buNone/>
            </a:pPr>
            <a:r>
              <a:rPr lang="pl-PL" sz="1800" b="1" dirty="0" smtClean="0"/>
              <a:t>21 -22 </a:t>
            </a:r>
            <a:r>
              <a:rPr lang="pl-PL" sz="1800" b="1" dirty="0" err="1" smtClean="0"/>
              <a:t>września</a:t>
            </a:r>
            <a:r>
              <a:rPr lang="pl-PL" sz="1800" b="1" dirty="0" smtClean="0"/>
              <a:t> 2017</a:t>
            </a:r>
            <a:endParaRPr lang="pl-PL" sz="1800" b="1" dirty="0"/>
          </a:p>
        </p:txBody>
      </p:sp>
    </p:spTree>
  </p:cSld>
  <p:clrMapOvr>
    <a:masterClrMapping/>
  </p:clrMapOvr>
  <p:transition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990" y="1763713"/>
            <a:ext cx="4735512" cy="3961134"/>
          </a:xfrm>
        </p:spPr>
        <p:txBody>
          <a:bodyPr/>
          <a:lstStyle/>
          <a:p>
            <a:pPr algn="just">
              <a:buNone/>
            </a:pPr>
            <a:r>
              <a:rPr lang="pl-PL" sz="1600" dirty="0" smtClean="0"/>
              <a:t>Agnieszka Włodyka - Bergier, Beata Przybyłowska- Stanek : Promieniowanie UV w technologii uzdatniania wody basenowej „ Pływalnie i </a:t>
            </a:r>
            <a:r>
              <a:rPr lang="pl-PL" sz="1600" dirty="0" err="1" smtClean="0"/>
              <a:t>baseny</a:t>
            </a:r>
            <a:r>
              <a:rPr lang="pl-PL" sz="1600" dirty="0" smtClean="0"/>
              <a:t> 26 , 105-107, 2017</a:t>
            </a:r>
          </a:p>
          <a:p>
            <a:pPr algn="just">
              <a:buNone/>
            </a:pPr>
            <a:endParaRPr lang="pl-PL" sz="1600" dirty="0" smtClean="0"/>
          </a:p>
          <a:p>
            <a:pPr algn="just">
              <a:buNone/>
            </a:pPr>
            <a:endParaRPr lang="pl-PL" sz="1600" dirty="0" smtClean="0"/>
          </a:p>
          <a:p>
            <a:pPr algn="just"/>
            <a:r>
              <a:rPr lang="pl-PL" sz="1600" dirty="0" smtClean="0"/>
              <a:t> Zastosowanie niskociśnieniowej lampy UV do wspomagania dezynfekcji wody basenowej spowodowało obniżenie zawartości chloru związanego o </a:t>
            </a:r>
            <a:r>
              <a:rPr lang="pl-PL" sz="1600" b="1" dirty="0" smtClean="0"/>
              <a:t>prawie 24% </a:t>
            </a:r>
            <a:endParaRPr lang="pl-PL" sz="1600" dirty="0" smtClean="0"/>
          </a:p>
          <a:p>
            <a:pPr algn="just"/>
            <a:r>
              <a:rPr lang="pl-PL" sz="1600" dirty="0" smtClean="0"/>
              <a:t>Przy dawce 500J/</a:t>
            </a:r>
            <a:r>
              <a:rPr lang="pl-PL" sz="1600" dirty="0" err="1" smtClean="0"/>
              <a:t>m²</a:t>
            </a:r>
            <a:r>
              <a:rPr lang="pl-PL" sz="1600" dirty="0" smtClean="0"/>
              <a:t> = </a:t>
            </a:r>
            <a:r>
              <a:rPr lang="pl-PL" sz="1600" b="1" dirty="0" smtClean="0"/>
              <a:t>50 </a:t>
            </a:r>
            <a:r>
              <a:rPr lang="pl-PL" sz="1600" b="1" dirty="0" err="1" smtClean="0"/>
              <a:t>mJ</a:t>
            </a:r>
            <a:r>
              <a:rPr lang="pl-PL" sz="1600" b="1" dirty="0" smtClean="0"/>
              <a:t>/</a:t>
            </a:r>
            <a:r>
              <a:rPr lang="pl-PL" sz="1600" b="1" dirty="0" err="1" smtClean="0"/>
              <a:t>cm²</a:t>
            </a:r>
            <a:endParaRPr lang="pl-PL" sz="1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8708" y="1836415"/>
            <a:ext cx="4735513" cy="3168352"/>
          </a:xfrm>
        </p:spPr>
        <p:txBody>
          <a:bodyPr/>
          <a:lstStyle/>
          <a:p>
            <a:pPr algn="just">
              <a:buNone/>
            </a:pPr>
            <a:r>
              <a:rPr lang="pl-PL" sz="1600" dirty="0" smtClean="0"/>
              <a:t>Agnieszka Włodyka - Bergier, Tomasz </a:t>
            </a:r>
            <a:r>
              <a:rPr lang="pl-PL" sz="1600" dirty="0" err="1" smtClean="0"/>
              <a:t>Biergier</a:t>
            </a:r>
            <a:r>
              <a:rPr lang="pl-PL" sz="1600" dirty="0" smtClean="0"/>
              <a:t>, Beata Przybyłowska-Stanek, Władysław Sobiech : Dezynfekcja wody, 169-178,2017</a:t>
            </a:r>
          </a:p>
          <a:p>
            <a:pPr algn="just">
              <a:buNone/>
            </a:pPr>
            <a:endParaRPr lang="pl-PL" sz="1600" dirty="0" smtClean="0"/>
          </a:p>
          <a:p>
            <a:pPr algn="just">
              <a:buNone/>
            </a:pPr>
            <a:endParaRPr lang="pl-PL" sz="1600" dirty="0" smtClean="0"/>
          </a:p>
          <a:p>
            <a:pPr algn="just">
              <a:buNone/>
            </a:pPr>
            <a:endParaRPr lang="pl-PL" sz="1600" dirty="0" smtClean="0"/>
          </a:p>
          <a:p>
            <a:r>
              <a:rPr lang="pl-PL" sz="1600" dirty="0" smtClean="0"/>
              <a:t>Zastosowanie średniociśnieniowej lampy UV do wspomagania dezynfekcji wody basenowej spowodowało obniżenie zawartości chloru związanego o </a:t>
            </a:r>
            <a:r>
              <a:rPr lang="pl-PL" sz="1600" b="1" dirty="0" smtClean="0"/>
              <a:t>prawie 49%</a:t>
            </a:r>
          </a:p>
          <a:p>
            <a:r>
              <a:rPr lang="pl-PL" sz="1600" dirty="0" smtClean="0"/>
              <a:t>Przy dawce  2050J/m2 = </a:t>
            </a:r>
            <a:r>
              <a:rPr lang="pl-PL" sz="1600" b="1" dirty="0" smtClean="0"/>
              <a:t>205 </a:t>
            </a:r>
            <a:r>
              <a:rPr lang="pl-PL" sz="1600" b="1" dirty="0" err="1" smtClean="0"/>
              <a:t>mJ</a:t>
            </a:r>
            <a:r>
              <a:rPr lang="pl-PL" sz="1600" b="1" dirty="0" smtClean="0"/>
              <a:t>/</a:t>
            </a:r>
            <a:r>
              <a:rPr lang="pl-PL" sz="1600" b="1" dirty="0" err="1" smtClean="0"/>
              <a:t>cm²</a:t>
            </a:r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pPr>
              <a:buNone/>
            </a:pPr>
            <a:r>
              <a:rPr lang="pl-PL" sz="1600" b="1" dirty="0" smtClean="0">
                <a:solidFill>
                  <a:srgbClr val="FF3300"/>
                </a:solidFill>
              </a:rPr>
              <a:t>            Przy lampach średniego ciśnienia zastosowano dawkę czterokrotnie wyższą </a:t>
            </a:r>
          </a:p>
          <a:p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</p:txBody>
      </p:sp>
    </p:spTree>
  </p:cSld>
  <p:clrMapOvr>
    <a:masterClrMapping/>
  </p:clrMapOvr>
  <p:transition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70236" y="1116335"/>
          <a:ext cx="8020050" cy="5667375"/>
        </p:xfrm>
        <a:graphic>
          <a:graphicData uri="http://schemas.openxmlformats.org/presentationml/2006/ole">
            <p:oleObj spid="_x0000_s26626" name="Acrobat Document" r:id="rId3" imgW="8019943" imgH="5667255" progId="AcroExch.Document.DC">
              <p:embed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8304" y="6300911"/>
            <a:ext cx="98650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600J/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m²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60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mJ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cm²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marL="742950" indent="-742950" algn="ctr">
              <a:buAutoNum type="arabicPeriod"/>
            </a:pPr>
            <a:r>
              <a:rPr lang="pl-PL" dirty="0" smtClean="0"/>
              <a:t>Czy dezynfekcja amalgamatowymi lampami UV niskiego ciśnienia zapewnia właściwą jakość wody pod względem mikrobiologicznym ?</a:t>
            </a:r>
          </a:p>
          <a:p>
            <a:pPr marL="742950" indent="-742950"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Prawda czy mit ?</a:t>
            </a: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4000" i="1" dirty="0" smtClean="0"/>
              <a:t>„   ……różnica w tworzeniu produktów ubocznych chlorowania z/bez UV – przy dawkach 186 </a:t>
            </a:r>
            <a:r>
              <a:rPr lang="pl-PL" sz="4000" i="1" dirty="0" err="1" smtClean="0"/>
              <a:t>mJ</a:t>
            </a:r>
            <a:r>
              <a:rPr lang="pl-PL" sz="4000" i="1" dirty="0" smtClean="0"/>
              <a:t>/</a:t>
            </a:r>
            <a:r>
              <a:rPr lang="pl-PL" sz="4000" i="1" dirty="0" err="1" smtClean="0"/>
              <a:t>cm²</a:t>
            </a:r>
            <a:r>
              <a:rPr lang="pl-PL" sz="4000" i="1" dirty="0" smtClean="0"/>
              <a:t> „    1860 J/</a:t>
            </a:r>
            <a:r>
              <a:rPr lang="pl-PL" sz="4000" i="1" dirty="0" err="1" smtClean="0"/>
              <a:t>m²</a:t>
            </a:r>
            <a:endParaRPr lang="pl-PL" sz="4000" i="1" dirty="0" smtClean="0"/>
          </a:p>
          <a:p>
            <a:pPr>
              <a:buNone/>
            </a:pPr>
            <a:endParaRPr lang="pl-PL" sz="4000" i="1" dirty="0" smtClean="0"/>
          </a:p>
          <a:p>
            <a:pPr>
              <a:buNone/>
            </a:pPr>
            <a:r>
              <a:rPr lang="pl-PL" sz="2000" i="1" dirty="0" smtClean="0"/>
              <a:t>(</a:t>
            </a:r>
            <a:r>
              <a:rPr lang="pl-PL" sz="2000" i="1" dirty="0" err="1" smtClean="0"/>
              <a:t>LyonB</a:t>
            </a:r>
            <a:r>
              <a:rPr lang="pl-PL" sz="2000" i="1" dirty="0" smtClean="0"/>
              <a:t>, </a:t>
            </a:r>
            <a:r>
              <a:rPr lang="pl-PL" sz="2000" i="1" dirty="0" err="1" smtClean="0"/>
              <a:t>Dotson</a:t>
            </a:r>
            <a:r>
              <a:rPr lang="pl-PL" sz="2000" i="1" dirty="0" smtClean="0"/>
              <a:t> A., </a:t>
            </a:r>
            <a:r>
              <a:rPr lang="pl-PL" sz="2000" i="1" dirty="0" err="1" smtClean="0"/>
              <a:t>Linden</a:t>
            </a:r>
            <a:r>
              <a:rPr lang="pl-PL" sz="2000" i="1" dirty="0" smtClean="0"/>
              <a:t> K., Weinberg H,  2012.  „ </a:t>
            </a:r>
            <a:r>
              <a:rPr lang="pl-PL" sz="2000" i="1" dirty="0" err="1" smtClean="0"/>
              <a:t>The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effect</a:t>
            </a:r>
            <a:r>
              <a:rPr lang="pl-PL" sz="2000" i="1" dirty="0" smtClean="0"/>
              <a:t> of </a:t>
            </a:r>
            <a:r>
              <a:rPr lang="pl-PL" sz="2000" i="1" dirty="0" err="1" smtClean="0"/>
              <a:t>inorganic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precursors</a:t>
            </a:r>
            <a:r>
              <a:rPr lang="pl-PL" sz="2000" i="1" dirty="0" smtClean="0"/>
              <a:t> on </a:t>
            </a:r>
            <a:r>
              <a:rPr lang="pl-PL" sz="2000" i="1" dirty="0" err="1" smtClean="0"/>
              <a:t>disinfection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byproduct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formation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during</a:t>
            </a:r>
            <a:r>
              <a:rPr lang="pl-PL" sz="2000" i="1" dirty="0" smtClean="0"/>
              <a:t> UV –</a:t>
            </a:r>
            <a:r>
              <a:rPr lang="pl-PL" sz="2000" i="1" dirty="0" err="1" smtClean="0"/>
              <a:t>chlorine</a:t>
            </a:r>
            <a:r>
              <a:rPr lang="pl-PL" sz="2000" i="1" dirty="0" smtClean="0"/>
              <a:t>/ </a:t>
            </a:r>
            <a:r>
              <a:rPr lang="pl-PL" sz="2000" i="1" dirty="0" err="1" smtClean="0"/>
              <a:t>chloromine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drinking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water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treatment</a:t>
            </a:r>
            <a:r>
              <a:rPr lang="pl-PL" sz="2000" i="1" dirty="0" smtClean="0"/>
              <a:t>. </a:t>
            </a:r>
            <a:r>
              <a:rPr lang="pl-PL" sz="2000" i="1" dirty="0" err="1" smtClean="0"/>
              <a:t>Water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Research</a:t>
            </a:r>
            <a:r>
              <a:rPr lang="pl-PL" sz="2000" i="1" dirty="0" smtClean="0"/>
              <a:t> 46, 4653-4664</a:t>
            </a:r>
          </a:p>
          <a:p>
            <a:endParaRPr lang="pl-PL" dirty="0"/>
          </a:p>
        </p:txBody>
      </p:sp>
    </p:spTree>
  </p:cSld>
  <p:clrMapOvr>
    <a:masterClrMapping/>
  </p:clrMapOvr>
  <p:transition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000" i="1" dirty="0" smtClean="0"/>
              <a:t>„….   lampy niskociśnieniowe również powodują obniżenie poziomu chloru związanego w wodzie basenowej, lecz ich efektywność energetyczna w tym zakresie jest znacznie gorsza. Z dostępnych badań wynika, że obniżenie poziomu chloru związanego o jedną jednostkę przy zastosowaniu lamp średniociśnieniowych wymaga 3,5 razy mniej energii niż uzyskanie tego samego efektu przy zastosowaniu lamp niskociśnieniowych. Tak więc lampy średniociśnieniowe wymagają 3 razy mniej energii  … mogą one pracować tylko około 7 godzin na dobę natomiast lampy niskociśnieniowe powinny pracować przez cały czas, dla osiągnięcia tego samego efektu  „</a:t>
            </a:r>
          </a:p>
          <a:p>
            <a:pPr>
              <a:buNone/>
            </a:pPr>
            <a:endParaRPr lang="pl-PL" sz="2000" i="1" dirty="0" smtClean="0"/>
          </a:p>
          <a:p>
            <a:pPr>
              <a:buNone/>
            </a:pPr>
            <a:r>
              <a:rPr lang="pl-PL" sz="2000" i="1" dirty="0" smtClean="0"/>
              <a:t>( Gert Holm </a:t>
            </a:r>
            <a:r>
              <a:rPr lang="pl-PL" sz="2000" i="1" dirty="0" err="1" smtClean="0"/>
              <a:t>Kristensen</a:t>
            </a:r>
            <a:r>
              <a:rPr lang="pl-PL" sz="2000" i="1" dirty="0" smtClean="0"/>
              <a:t> et al.  „ </a:t>
            </a:r>
            <a:r>
              <a:rPr lang="pl-PL" sz="2000" i="1" dirty="0" err="1" smtClean="0"/>
              <a:t>full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scale</a:t>
            </a:r>
            <a:r>
              <a:rPr lang="pl-PL" sz="2000" i="1" dirty="0" smtClean="0"/>
              <a:t> test of UV </a:t>
            </a:r>
            <a:r>
              <a:rPr lang="pl-PL" sz="2000" i="1" dirty="0" err="1" smtClean="0"/>
              <a:t>based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water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treatment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technologies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at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Gladsaxe</a:t>
            </a:r>
            <a:r>
              <a:rPr lang="pl-PL" sz="2000" i="1" dirty="0" smtClean="0"/>
              <a:t> sport </a:t>
            </a:r>
            <a:r>
              <a:rPr lang="pl-PL" sz="2000" i="1" dirty="0" err="1" smtClean="0"/>
              <a:t>centre</a:t>
            </a:r>
            <a:r>
              <a:rPr lang="pl-PL" sz="2000" i="1" dirty="0" smtClean="0"/>
              <a:t> –</a:t>
            </a:r>
            <a:r>
              <a:rPr lang="pl-PL" sz="2000" i="1" dirty="0" err="1" smtClean="0"/>
              <a:t>with</a:t>
            </a:r>
            <a:r>
              <a:rPr lang="pl-PL" sz="2000" i="1" dirty="0" smtClean="0"/>
              <a:t> and </a:t>
            </a:r>
            <a:r>
              <a:rPr lang="pl-PL" sz="2000" i="1" dirty="0" err="1" smtClean="0"/>
              <a:t>withwout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advanced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oxidation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mechanisms</a:t>
            </a:r>
            <a:r>
              <a:rPr lang="pl-PL" sz="2000" i="1" dirty="0" smtClean="0"/>
              <a:t> )</a:t>
            </a:r>
            <a:endParaRPr lang="pl-PL" sz="2000" dirty="0"/>
          </a:p>
        </p:txBody>
      </p:sp>
    </p:spTree>
  </p:cSld>
  <p:clrMapOvr>
    <a:masterClrMapping/>
  </p:clrMapOvr>
  <p:transition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000" dirty="0" smtClean="0"/>
              <a:t>Danych o trzykrotnie wyższej skuteczności lamp średniego ciśnienia niż lampy niskiego ciśnienia w artykule </a:t>
            </a:r>
            <a:r>
              <a:rPr lang="pl-PL" sz="2000" dirty="0" err="1" smtClean="0"/>
              <a:t>nie</a:t>
            </a:r>
            <a:r>
              <a:rPr lang="pl-PL" sz="2000" dirty="0" smtClean="0"/>
              <a:t> ma. Dlatego takiego wniosku </a:t>
            </a:r>
            <a:r>
              <a:rPr lang="pl-PL" sz="2000" dirty="0" err="1" smtClean="0"/>
              <a:t>nie</a:t>
            </a:r>
            <a:r>
              <a:rPr lang="pl-PL" sz="2000" dirty="0" smtClean="0"/>
              <a:t> można wyciągnąć.</a:t>
            </a:r>
          </a:p>
          <a:p>
            <a:pPr algn="just"/>
            <a:r>
              <a:rPr lang="pl-PL" sz="2000" dirty="0" smtClean="0"/>
              <a:t>W artykule wskazano , że w czasie </a:t>
            </a:r>
            <a:r>
              <a:rPr lang="pl-PL" sz="2000" u="sng" dirty="0" smtClean="0"/>
              <a:t>pracy urządzenia  w nocy </a:t>
            </a:r>
            <a:r>
              <a:rPr lang="pl-PL" sz="2000" dirty="0" smtClean="0"/>
              <a:t>(bez użytkowników) skuteczność lamp średniego ciśnienia jest znacząco wyższa niż lamp niskiego ciśnienia.(wręcz wielokrotnie). Ale w długoterminowym eksperymencie (dwu- tygodniowym) skuteczność lamp średniego ciśnienia jest tylko nieznacznie wyższa ok.20%. Różnicę w skuteczności można wyjaśnić tym, że w artykule </a:t>
            </a:r>
            <a:r>
              <a:rPr lang="pl-PL" sz="2000" dirty="0" err="1" smtClean="0"/>
              <a:t>nie</a:t>
            </a:r>
            <a:r>
              <a:rPr lang="pl-PL" sz="2000" dirty="0" smtClean="0"/>
              <a:t> wskazano przy jakim </a:t>
            </a:r>
            <a:r>
              <a:rPr lang="pl-PL" sz="2000" dirty="0" err="1" smtClean="0"/>
              <a:t>pH</a:t>
            </a:r>
            <a:r>
              <a:rPr lang="pl-PL" sz="2000" dirty="0" smtClean="0"/>
              <a:t> był przeprowadzony eksperyment w nocy.</a:t>
            </a:r>
            <a:endParaRPr lang="ru-RU" sz="2000" dirty="0" smtClean="0"/>
          </a:p>
          <a:p>
            <a:pPr algn="just"/>
            <a:r>
              <a:rPr lang="pl-PL" sz="2000" dirty="0" smtClean="0"/>
              <a:t>Sami autorzy napisali ,że lampy niskiego ciśnienia są bardziej skuteczne przy destrukcji  </a:t>
            </a:r>
            <a:r>
              <a:rPr lang="pl-PL" sz="2000" dirty="0" err="1" smtClean="0"/>
              <a:t>monochloramin</a:t>
            </a:r>
            <a:r>
              <a:rPr lang="pl-PL" sz="2000" dirty="0" smtClean="0"/>
              <a:t>, ale autorzy </a:t>
            </a:r>
            <a:r>
              <a:rPr lang="pl-PL" sz="2000" dirty="0" err="1" smtClean="0"/>
              <a:t>nie</a:t>
            </a:r>
            <a:r>
              <a:rPr lang="pl-PL" sz="2000" dirty="0" smtClean="0"/>
              <a:t> kontrolowali zawartości każdego typu chloramin, a tylko ogólny chlor związany . W nocy najprawdopodobniej </a:t>
            </a:r>
            <a:r>
              <a:rPr lang="pl-PL" sz="2000" dirty="0" err="1" smtClean="0"/>
              <a:t>nie</a:t>
            </a:r>
            <a:r>
              <a:rPr lang="pl-PL" sz="2000" dirty="0" smtClean="0"/>
              <a:t> była kontrolowana odpowiednia dawka </a:t>
            </a:r>
            <a:r>
              <a:rPr lang="pl-PL" sz="2000" dirty="0" err="1" smtClean="0"/>
              <a:t>pH</a:t>
            </a:r>
            <a:r>
              <a:rPr lang="pl-PL" sz="2000" dirty="0" smtClean="0"/>
              <a:t>, dlatego było więcej di i tri-chloramin. </a:t>
            </a:r>
            <a:endParaRPr lang="pl-PL" dirty="0"/>
          </a:p>
        </p:txBody>
      </p:sp>
    </p:spTree>
  </p:cSld>
  <p:clrMapOvr>
    <a:masterClrMapping/>
  </p:clrMapOvr>
  <p:transition advTm="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</a:t>
            </a:r>
            <a:r>
              <a:rPr lang="pl-PL" sz="2800" dirty="0" smtClean="0"/>
              <a:t>Technologia lamp amalgamatowych niskiego ciśnienia jest bardziej opłacalną alternatywą w porównaniu z technologią lamp średniociśnieniowych jeżeli wszystkie aspekty  dotyczące eksploatacji i zakupu zostały wzięte pod uwagę.</a:t>
            </a:r>
          </a:p>
          <a:p>
            <a:pPr algn="just"/>
            <a:endParaRPr lang="pl-PL" sz="2800" dirty="0" smtClean="0"/>
          </a:p>
          <a:p>
            <a:pPr algn="ctr">
              <a:buNone/>
            </a:pPr>
            <a:r>
              <a:rPr lang="pl-PL" sz="2800" dirty="0" smtClean="0"/>
              <a:t>Prawda czy mit ?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 </a:t>
            </a:r>
            <a:r>
              <a:rPr lang="pl-PL" sz="4000" dirty="0" smtClean="0"/>
              <a:t>„ </a:t>
            </a:r>
            <a:r>
              <a:rPr lang="pl-PL" sz="4000" dirty="0" err="1" smtClean="0"/>
              <a:t>Low</a:t>
            </a:r>
            <a:r>
              <a:rPr lang="pl-PL" sz="4000" dirty="0" smtClean="0"/>
              <a:t> </a:t>
            </a:r>
            <a:r>
              <a:rPr lang="pl-PL" sz="4000" dirty="0" err="1" smtClean="0"/>
              <a:t>pressure</a:t>
            </a:r>
            <a:r>
              <a:rPr lang="pl-PL" sz="4000" dirty="0" smtClean="0"/>
              <a:t> amalgam lamp technology </a:t>
            </a:r>
            <a:r>
              <a:rPr lang="pl-PL" sz="4000" dirty="0" err="1" smtClean="0"/>
              <a:t>is</a:t>
            </a:r>
            <a:r>
              <a:rPr lang="pl-PL" sz="4000" dirty="0" smtClean="0"/>
              <a:t> a </a:t>
            </a:r>
            <a:r>
              <a:rPr lang="pl-PL" sz="4000" dirty="0" err="1" smtClean="0"/>
              <a:t>more</a:t>
            </a:r>
            <a:r>
              <a:rPr lang="pl-PL" sz="4000" dirty="0" smtClean="0"/>
              <a:t> </a:t>
            </a:r>
            <a:r>
              <a:rPr lang="pl-PL" sz="4000" dirty="0" err="1" smtClean="0"/>
              <a:t>cost</a:t>
            </a:r>
            <a:r>
              <a:rPr lang="pl-PL" sz="4000" dirty="0" smtClean="0"/>
              <a:t> </a:t>
            </a:r>
            <a:r>
              <a:rPr lang="pl-PL" sz="4000" dirty="0" err="1" smtClean="0"/>
              <a:t>efective</a:t>
            </a:r>
            <a:r>
              <a:rPr lang="pl-PL" sz="4000" dirty="0" smtClean="0"/>
              <a:t> </a:t>
            </a:r>
            <a:r>
              <a:rPr lang="pl-PL" sz="4000" dirty="0" err="1" smtClean="0"/>
              <a:t>alternative</a:t>
            </a:r>
            <a:r>
              <a:rPr lang="pl-PL" sz="4000" dirty="0" smtClean="0"/>
              <a:t> to medium </a:t>
            </a:r>
            <a:r>
              <a:rPr lang="pl-PL" sz="4000" dirty="0" err="1" smtClean="0"/>
              <a:t>pressure</a:t>
            </a:r>
            <a:r>
              <a:rPr lang="pl-PL" sz="4000" dirty="0" smtClean="0"/>
              <a:t> lamp technology </a:t>
            </a:r>
            <a:r>
              <a:rPr lang="pl-PL" sz="4000" dirty="0" err="1" smtClean="0"/>
              <a:t>when</a:t>
            </a:r>
            <a:r>
              <a:rPr lang="pl-PL" sz="4000" dirty="0" smtClean="0"/>
              <a:t> </a:t>
            </a:r>
            <a:r>
              <a:rPr lang="pl-PL" sz="4000" dirty="0" err="1" smtClean="0"/>
              <a:t>all</a:t>
            </a:r>
            <a:r>
              <a:rPr lang="pl-PL" sz="4000" dirty="0" smtClean="0"/>
              <a:t> </a:t>
            </a:r>
            <a:r>
              <a:rPr lang="pl-PL" sz="4000" dirty="0" err="1" smtClean="0"/>
              <a:t>aspects</a:t>
            </a:r>
            <a:r>
              <a:rPr lang="pl-PL" sz="4000" dirty="0" smtClean="0"/>
              <a:t> of </a:t>
            </a:r>
            <a:r>
              <a:rPr lang="pl-PL" sz="4000" dirty="0" err="1" smtClean="0"/>
              <a:t>operation</a:t>
            </a:r>
            <a:r>
              <a:rPr lang="pl-PL" sz="4000" dirty="0" smtClean="0"/>
              <a:t> and </a:t>
            </a:r>
            <a:r>
              <a:rPr lang="pl-PL" sz="4000" dirty="0" err="1" smtClean="0"/>
              <a:t>maintenance</a:t>
            </a:r>
            <a:r>
              <a:rPr lang="pl-PL" sz="4000" dirty="0" smtClean="0"/>
              <a:t> </a:t>
            </a:r>
            <a:r>
              <a:rPr lang="pl-PL" sz="4000" dirty="0" err="1" smtClean="0"/>
              <a:t>cocts</a:t>
            </a:r>
            <a:r>
              <a:rPr lang="pl-PL" sz="4000" dirty="0" smtClean="0"/>
              <a:t> </a:t>
            </a:r>
            <a:r>
              <a:rPr lang="pl-PL" sz="4000" dirty="0" err="1" smtClean="0"/>
              <a:t>are</a:t>
            </a:r>
            <a:r>
              <a:rPr lang="pl-PL" sz="4000" dirty="0" smtClean="0"/>
              <a:t> </a:t>
            </a:r>
            <a:r>
              <a:rPr lang="pl-PL" sz="4000" dirty="0" err="1" smtClean="0"/>
              <a:t>considered</a:t>
            </a:r>
            <a:r>
              <a:rPr lang="pl-PL" sz="4000" dirty="0" smtClean="0"/>
              <a:t>  „ </a:t>
            </a:r>
          </a:p>
          <a:p>
            <a:pPr algn="just">
              <a:buNone/>
            </a:pPr>
            <a:r>
              <a:rPr lang="pl-PL" sz="2000" dirty="0" err="1" smtClean="0"/>
              <a:t>Treatment</a:t>
            </a:r>
            <a:r>
              <a:rPr lang="pl-PL" sz="2000" dirty="0" smtClean="0"/>
              <a:t> of </a:t>
            </a:r>
            <a:r>
              <a:rPr lang="pl-PL" sz="2000" dirty="0" err="1" smtClean="0"/>
              <a:t>Swimming</a:t>
            </a:r>
            <a:r>
              <a:rPr lang="pl-PL" sz="2000" dirty="0" smtClean="0"/>
              <a:t> Pool </a:t>
            </a:r>
            <a:r>
              <a:rPr lang="pl-PL" sz="2000" dirty="0" err="1" smtClean="0"/>
              <a:t>Water</a:t>
            </a:r>
            <a:r>
              <a:rPr lang="pl-PL" sz="2000" dirty="0" smtClean="0"/>
              <a:t> </a:t>
            </a:r>
            <a:r>
              <a:rPr lang="pl-PL" sz="2000" dirty="0" err="1" smtClean="0"/>
              <a:t>using</a:t>
            </a:r>
            <a:r>
              <a:rPr lang="pl-PL" sz="2000" dirty="0" smtClean="0"/>
              <a:t> UV </a:t>
            </a:r>
            <a:r>
              <a:rPr lang="pl-PL" sz="2000" dirty="0" err="1" smtClean="0"/>
              <a:t>Light</a:t>
            </a:r>
            <a:r>
              <a:rPr lang="pl-PL" sz="2000" dirty="0" smtClean="0"/>
              <a:t> </a:t>
            </a:r>
          </a:p>
          <a:p>
            <a:pPr algn="just"/>
            <a:endParaRPr lang="pl-PL" sz="4000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</a:t>
            </a:r>
            <a:endParaRPr lang="pl-PL" sz="2000" dirty="0" smtClean="0"/>
          </a:p>
          <a:p>
            <a:endParaRPr lang="pl-PL" dirty="0"/>
          </a:p>
        </p:txBody>
      </p:sp>
    </p:spTree>
  </p:cSld>
  <p:clrMapOvr>
    <a:masterClrMapping/>
  </p:clrMapOvr>
  <p:transition advTm="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pl-PL" sz="2400" dirty="0" smtClean="0"/>
              <a:t>Obydwa typy lamp mają  długość fali przyczyniającą się  do rozpadu wiązań chloramin</a:t>
            </a:r>
          </a:p>
          <a:p>
            <a:pPr marL="457200" indent="-457200" algn="just">
              <a:buNone/>
            </a:pPr>
            <a:endParaRPr lang="pl-PL" sz="2400" dirty="0" smtClean="0"/>
          </a:p>
          <a:p>
            <a:pPr marL="457200" indent="-457200" algn="just">
              <a:buNone/>
            </a:pPr>
            <a:r>
              <a:rPr lang="pl-PL" sz="2400" dirty="0" smtClean="0"/>
              <a:t>2.Di- i tri chloraminy –są to niestabilne związki, które rozpadają się  przy określonych wartościach </a:t>
            </a:r>
            <a:r>
              <a:rPr lang="pl-PL" sz="2400" dirty="0" err="1" smtClean="0"/>
              <a:t>pH</a:t>
            </a:r>
            <a:r>
              <a:rPr lang="pl-PL" sz="2400" dirty="0" smtClean="0"/>
              <a:t> w wodzie basenowej</a:t>
            </a:r>
          </a:p>
          <a:p>
            <a:pPr marL="457200" indent="-457200" algn="just">
              <a:buNone/>
            </a:pPr>
            <a:endParaRPr lang="pl-PL" sz="2400" dirty="0" smtClean="0"/>
          </a:p>
          <a:p>
            <a:pPr marL="457200" indent="-457200" algn="just">
              <a:buNone/>
            </a:pPr>
            <a:r>
              <a:rPr lang="pl-PL" sz="2400" dirty="0" smtClean="0"/>
              <a:t>3.Efektywność lamp ( </a:t>
            </a:r>
            <a:r>
              <a:rPr lang="pl-PL" sz="2400" dirty="0" err="1" smtClean="0"/>
              <a:t>UV-C</a:t>
            </a:r>
            <a:r>
              <a:rPr lang="pl-PL" sz="2400" dirty="0" smtClean="0"/>
              <a:t> </a:t>
            </a:r>
            <a:r>
              <a:rPr lang="pl-PL" sz="1400" dirty="0" smtClean="0"/>
              <a:t>( 254 </a:t>
            </a:r>
            <a:r>
              <a:rPr lang="pl-PL" sz="1400" dirty="0" err="1" smtClean="0"/>
              <a:t>nm</a:t>
            </a:r>
            <a:r>
              <a:rPr lang="pl-PL" sz="1400" dirty="0" smtClean="0"/>
              <a:t> ) </a:t>
            </a:r>
            <a:r>
              <a:rPr lang="pl-PL" sz="2400" dirty="0" err="1" smtClean="0"/>
              <a:t>output</a:t>
            </a:r>
            <a:r>
              <a:rPr lang="pl-PL" sz="2400" dirty="0" smtClean="0"/>
              <a:t>/energy </a:t>
            </a:r>
            <a:r>
              <a:rPr lang="pl-PL" sz="2400" dirty="0" err="1" smtClean="0"/>
              <a:t>input</a:t>
            </a:r>
            <a:r>
              <a:rPr lang="pl-PL" sz="2400" dirty="0" smtClean="0"/>
              <a:t> ) niskiego ciśnienia w porównaniu z lampami średniego ciśnienia jest  3 razy wyższa -  to kompensuje niższą redukcję  di – tri chloramin</a:t>
            </a:r>
            <a:endParaRPr lang="pl-PL" sz="2400" dirty="0"/>
          </a:p>
        </p:txBody>
      </p:sp>
    </p:spTree>
  </p:cSld>
  <p:clrMapOvr>
    <a:masterClrMapping/>
  </p:clrMapOvr>
  <p:transition advTm="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marL="457200" lvl="0" indent="-457200" algn="just">
              <a:buFontTx/>
              <a:buAutoNum type="arabicPeriod"/>
            </a:pPr>
            <a:r>
              <a:rPr lang="pl-PL" sz="2400" b="1" dirty="0" smtClean="0"/>
              <a:t>Zużycie energii </a:t>
            </a:r>
            <a:r>
              <a:rPr lang="pl-PL" sz="2000" dirty="0" smtClean="0"/>
              <a:t>Znacznie niższe zużycie energii elektrycznej w lampach niskiego ciśnienia. Ponieważ koszty  zużycia energii elektrycznej stanowią dużą część kosztów eksploatacyjnych UV urządzeń ,prowadzi do obniżenia  ogólnych  kosztów eksploatacyjnych</a:t>
            </a:r>
            <a:r>
              <a:rPr lang="pl-PL" sz="24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pl-PL" sz="2400" b="1" dirty="0" smtClean="0"/>
              <a:t>Temperatura pracy </a:t>
            </a:r>
            <a:r>
              <a:rPr lang="pl-PL" sz="2000" dirty="0" smtClean="0"/>
              <a:t>Z powodu wysokich temperatur na powierzchni lamp średniego ciśnienia(600-900 °C ) praca tych urządzeń powinna być  szczególnie kontrolowana. Na przykład przy włączonej lampie średniego ciśnienia, przy braku strumienia wody istnieje prawdopodobieństwo zastoju i zagotowania się wody wewnątrz reaktora. Dlatego materiał dla rurociągu (uwzględniając korodujące właściwości chlorowanej wody basenowej) powinien być dobierany wyjątkowo dokładnie.</a:t>
            </a:r>
            <a:endParaRPr lang="pl-PL" sz="2000" b="1" dirty="0" smtClean="0"/>
          </a:p>
          <a:p>
            <a:endParaRPr lang="pl-PL" dirty="0"/>
          </a:p>
        </p:txBody>
      </p:sp>
    </p:spTree>
  </p:cSld>
  <p:clrMapOvr>
    <a:masterClrMapping/>
  </p:clrMapOvr>
  <p:transition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pl-PL" sz="2400" b="1" dirty="0" smtClean="0"/>
              <a:t>3. System oczyszczania.</a:t>
            </a:r>
            <a:r>
              <a:rPr lang="pl-PL" sz="2400" dirty="0" smtClean="0"/>
              <a:t> </a:t>
            </a:r>
            <a:r>
              <a:rPr lang="pl-PL" sz="2000" dirty="0" smtClean="0"/>
              <a:t>Lampy średniego ciśnienia wymagają systemu oczyszczania osłon kwarcowych, </a:t>
            </a:r>
            <a:r>
              <a:rPr lang="pl-PL" sz="2000" dirty="0" err="1" smtClean="0"/>
              <a:t>nie</a:t>
            </a:r>
            <a:r>
              <a:rPr lang="pl-PL" sz="2000" dirty="0" smtClean="0"/>
              <a:t> jest to wymagane w przypadku lamp niskiego ciśnienia, gdyż ich zanieczyszczenie zależy od jakości wody i temperatury pracy. Lampy niskiego ciśnienia pracują przy niskich temperaturach i wystarczy od czasu do czasu przepłukać system. Ponieważ personel techniczny i tak zajmuje się  regularnie  chemicznym oczyszczaniem basenu, to  chemiczne płukanie systemu UV </a:t>
            </a:r>
            <a:r>
              <a:rPr lang="pl-PL" sz="2000" dirty="0" err="1" smtClean="0"/>
              <a:t>nie</a:t>
            </a:r>
            <a:r>
              <a:rPr lang="pl-PL" sz="2000" dirty="0" smtClean="0"/>
              <a:t> przyczyni się zbytnio do zwiększenia  nakładu pracy  obsłudze.</a:t>
            </a:r>
          </a:p>
          <a:p>
            <a:pPr lvl="0" algn="just">
              <a:buNone/>
            </a:pPr>
            <a:r>
              <a:rPr lang="pl-PL" sz="2000" dirty="0" smtClean="0"/>
              <a:t>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1673228" y="1325565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algn="ctr" eaLnBrk="1" hangingPunct="1"/>
            <a:r>
              <a:rPr lang="pl-PL" altLang="ru-RU" sz="1800" b="1" dirty="0" smtClean="0">
                <a:solidFill>
                  <a:srgbClr val="777777"/>
                </a:solidFill>
                <a:latin typeface="Verdana" pitchFamily="34" charset="0"/>
              </a:rPr>
              <a:t>UV dezynfekcja wody basenowej</a:t>
            </a:r>
            <a:endParaRPr lang="ru-RU" altLang="ru-RU" sz="1800" b="1" dirty="0">
              <a:solidFill>
                <a:srgbClr val="777777"/>
              </a:solidFill>
              <a:latin typeface="Verdana" pitchFamily="34" charset="0"/>
            </a:endParaRP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450156" y="2916535"/>
            <a:ext cx="4248472" cy="25733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pPr defTabSz="1042620" eaLnBrk="1" hangingPunct="1">
              <a:lnSpc>
                <a:spcPct val="125000"/>
              </a:lnSpc>
            </a:pPr>
            <a:r>
              <a:rPr lang="pl-PL" altLang="ru-RU" sz="1600" b="1" dirty="0" smtClean="0">
                <a:solidFill>
                  <a:srgbClr val="006EC0"/>
                </a:solidFill>
                <a:latin typeface="Verdana" pitchFamily="34" charset="0"/>
              </a:rPr>
              <a:t>UV  + chlorowanie</a:t>
            </a:r>
            <a:endParaRPr lang="ru-RU" altLang="ru-RU" sz="1600" b="1" dirty="0">
              <a:solidFill>
                <a:srgbClr val="006EC0"/>
              </a:solidFill>
              <a:latin typeface="Verdana" pitchFamily="34" charset="0"/>
            </a:endParaRPr>
          </a:p>
          <a:p>
            <a:pPr algn="just" defTabSz="1042620" eaLnBrk="1" hangingPunct="1">
              <a:lnSpc>
                <a:spcPct val="125000"/>
              </a:lnSpc>
            </a:pPr>
            <a:r>
              <a:rPr lang="pl-PL" altLang="ru-RU" sz="1400" dirty="0" smtClean="0">
                <a:latin typeface="Verdana" pitchFamily="34" charset="0"/>
              </a:rPr>
              <a:t>Kombinacyjna metoda technologii uzdatniania wody basenowej   wykorzystującej do dezynfekcji amalgamatowe lampy niskiego ciśnienia (254 </a:t>
            </a:r>
            <a:r>
              <a:rPr lang="pl-PL" altLang="ru-RU" sz="1400" dirty="0" err="1" smtClean="0">
                <a:latin typeface="Verdana" pitchFamily="34" charset="0"/>
              </a:rPr>
              <a:t>nm</a:t>
            </a:r>
            <a:r>
              <a:rPr lang="pl-PL" altLang="ru-RU" sz="1400" dirty="0" smtClean="0">
                <a:latin typeface="Verdana" pitchFamily="34" charset="0"/>
              </a:rPr>
              <a:t>) i  chlorowanie spełnia wysokie wymagania w zakresie jakości wody.</a:t>
            </a:r>
            <a:endParaRPr lang="ru-RU" altLang="ru-RU" sz="1400" dirty="0">
              <a:latin typeface="Verdana" pitchFamily="34" charset="0"/>
            </a:endParaRPr>
          </a:p>
        </p:txBody>
      </p:sp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593727" y="1993900"/>
            <a:ext cx="3489325" cy="13541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08" tIns="45704" rIns="91408" bIns="45704"/>
          <a:lstStyle/>
          <a:p>
            <a:pPr defTabSz="1042620" eaLnBrk="1" hangingPunct="1">
              <a:lnSpc>
                <a:spcPct val="125000"/>
              </a:lnSpc>
            </a:pPr>
            <a:r>
              <a:rPr lang="ru-RU" altLang="ru-RU" sz="1400" dirty="0" smtClean="0">
                <a:latin typeface="Verdana" pitchFamily="34" charset="0"/>
              </a:rPr>
              <a:t>.</a:t>
            </a:r>
            <a:endParaRPr lang="ru-RU" altLang="ru-RU" sz="1400" dirty="0">
              <a:latin typeface="Verdana" pitchFamily="34" charset="0"/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4765" y="11115"/>
            <a:ext cx="4881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algn="ctr" defTabSz="1042620"/>
            <a:r>
              <a:rPr lang="pl-PL" dirty="0" smtClean="0">
                <a:solidFill>
                  <a:srgbClr val="006EC0"/>
                </a:solidFill>
              </a:rPr>
              <a:t>UV technologia</a:t>
            </a:r>
            <a:endParaRPr lang="ru-RU" dirty="0">
              <a:solidFill>
                <a:srgbClr val="006EC0"/>
              </a:solidFill>
            </a:endParaRPr>
          </a:p>
        </p:txBody>
      </p:sp>
      <p:pic>
        <p:nvPicPr>
          <p:cNvPr id="1029" name="Picture 5" descr="C:\Users\shodin\Desktop\Бассей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19" y="1908425"/>
            <a:ext cx="5372100" cy="41624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62726" y="4788744"/>
            <a:ext cx="936103" cy="29235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pl-PL" sz="1300" b="1" dirty="0" smtClean="0">
                <a:solidFill>
                  <a:schemeClr val="bg1"/>
                </a:solidFill>
              </a:rPr>
              <a:t>FILTR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8828" y="5364807"/>
            <a:ext cx="2520280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UV lampa LIT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4972" y="4572720"/>
            <a:ext cx="108012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CHLOR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NHRCL – </a:t>
            </a:r>
            <a:r>
              <a:rPr lang="pl-PL" dirty="0" err="1" smtClean="0"/>
              <a:t>organic</a:t>
            </a:r>
            <a:r>
              <a:rPr lang="pl-PL" dirty="0" smtClean="0"/>
              <a:t> chloraminy</a:t>
            </a:r>
          </a:p>
          <a:p>
            <a:pPr algn="ctr">
              <a:buNone/>
            </a:pPr>
            <a:r>
              <a:rPr lang="pl-PL" dirty="0" smtClean="0"/>
              <a:t>R-NH</a:t>
            </a:r>
            <a:r>
              <a:rPr lang="pl-PL" baseline="-25000" dirty="0" smtClean="0"/>
              <a:t>2</a:t>
            </a:r>
            <a:r>
              <a:rPr lang="pl-PL" dirty="0" smtClean="0"/>
              <a:t> + </a:t>
            </a:r>
            <a:r>
              <a:rPr lang="pl-PL" dirty="0" err="1" smtClean="0"/>
              <a:t>HOCl</a:t>
            </a:r>
            <a:r>
              <a:rPr lang="pl-PL" dirty="0" smtClean="0"/>
              <a:t>  ---&gt;  </a:t>
            </a:r>
            <a:r>
              <a:rPr lang="pl-PL" dirty="0" err="1" smtClean="0"/>
              <a:t>R-NHCl</a:t>
            </a:r>
            <a:r>
              <a:rPr lang="pl-PL" dirty="0" smtClean="0"/>
              <a:t> + H</a:t>
            </a:r>
            <a:r>
              <a:rPr lang="pl-PL" baseline="-25000" dirty="0" smtClean="0"/>
              <a:t>2</a:t>
            </a:r>
            <a:r>
              <a:rPr lang="pl-PL" dirty="0" smtClean="0"/>
              <a:t>O,</a:t>
            </a:r>
          </a:p>
          <a:p>
            <a:pPr algn="ctr">
              <a:buNone/>
            </a:pPr>
            <a:endParaRPr lang="pl-PL" dirty="0" smtClean="0"/>
          </a:p>
          <a:p>
            <a:pPr algn="just">
              <a:buNone/>
            </a:pPr>
            <a:r>
              <a:rPr lang="pl-PL" sz="2000" dirty="0" smtClean="0"/>
              <a:t>Podstawowymi przyczynami pojawiania się chloramin organicznych są związki organiczne</a:t>
            </a:r>
            <a:endParaRPr lang="ru-RU" sz="2000" dirty="0" smtClean="0"/>
          </a:p>
          <a:p>
            <a:pPr algn="just">
              <a:buNone/>
            </a:pPr>
            <a:r>
              <a:rPr lang="pl-PL" sz="2000" dirty="0" smtClean="0"/>
              <a:t>Organiczne chloraminy (chociaż i mogą być przyczyną problemów ze smakiem i zapachem) występując nawet  w dużych koncentracjach </a:t>
            </a:r>
            <a:r>
              <a:rPr lang="pl-PL" sz="2000" dirty="0" err="1" smtClean="0"/>
              <a:t>nie</a:t>
            </a:r>
            <a:r>
              <a:rPr lang="pl-PL" sz="2000" dirty="0" smtClean="0"/>
              <a:t> powodują zauważalnej zmiany jakości wody. </a:t>
            </a:r>
          </a:p>
          <a:p>
            <a:pPr algn="just">
              <a:buNone/>
            </a:pPr>
            <a:r>
              <a:rPr lang="pl-PL" sz="2000" dirty="0" smtClean="0"/>
              <a:t>Ponieważ dość często są one identyfikowane jako szkodliwe nieorganiczne chloraminy , w literaturze fachowej nazywane są </a:t>
            </a:r>
            <a:r>
              <a:rPr lang="ru-RU" sz="2000" dirty="0" smtClean="0"/>
              <a:t>"nuisance residuals" </a:t>
            </a:r>
            <a:r>
              <a:rPr lang="pl-PL" sz="2000" dirty="0" smtClean="0"/>
              <a:t>(kłopotliwe pozostałości).</a:t>
            </a:r>
            <a:endParaRPr lang="ru-RU" sz="20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http://files.uvtechnics.com/200000349-4bacf4e155/chart%20with%20bu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2052439"/>
            <a:ext cx="57606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w_Pres" descr="Low Pressure Outpu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5076775"/>
            <a:ext cx="2647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ed_Pres" descr="Medium Pressure Outpu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0876" y="5004767"/>
            <a:ext cx="2647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6786860" y="1980432"/>
            <a:ext cx="39065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Przy długości fali 253,7 </a:t>
            </a:r>
            <a:r>
              <a:rPr lang="pl-PL" dirty="0" err="1" smtClean="0"/>
              <a:t>nm</a:t>
            </a:r>
            <a:r>
              <a:rPr lang="pl-PL" dirty="0" smtClean="0"/>
              <a:t> stwierdza się maksymalną efektywność dezynfekcji.</a:t>
            </a:r>
            <a:endParaRPr lang="pl-PL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400" dirty="0" smtClean="0"/>
              <a:t>Niestety wiele organicznych chloramin jest odporna  na utleniające działanie chloru </a:t>
            </a:r>
            <a:r>
              <a:rPr lang="ru-RU" sz="2400" dirty="0" smtClean="0"/>
              <a:t>. </a:t>
            </a:r>
            <a:r>
              <a:rPr lang="pl-PL" sz="2400" dirty="0" smtClean="0"/>
              <a:t>Co za tym idzie</a:t>
            </a:r>
            <a:r>
              <a:rPr lang="ru-RU" sz="2400" dirty="0" smtClean="0"/>
              <a:t>, </a:t>
            </a:r>
            <a:r>
              <a:rPr lang="pl-PL" sz="2400" dirty="0" smtClean="0"/>
              <a:t>terapią szokową możemy pozbyć się tylko nieorganicznych chloramin </a:t>
            </a: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Usunięcie organicznych </a:t>
            </a:r>
            <a:r>
              <a:rPr lang="pl-PL" sz="2400" dirty="0" smtClean="0"/>
              <a:t>chloramin:</a:t>
            </a:r>
          </a:p>
          <a:p>
            <a:pPr algn="just">
              <a:buNone/>
            </a:pPr>
            <a:endParaRPr lang="ru-RU" sz="2400" dirty="0" smtClean="0"/>
          </a:p>
          <a:p>
            <a:pPr algn="just"/>
            <a:r>
              <a:rPr lang="pl-PL" sz="2000" dirty="0" smtClean="0"/>
              <a:t>Rozcieńczenie wody</a:t>
            </a:r>
            <a:r>
              <a:rPr lang="ru-RU" sz="2000" dirty="0" smtClean="0"/>
              <a:t> - </a:t>
            </a:r>
            <a:r>
              <a:rPr lang="pl-PL" sz="2000" dirty="0" smtClean="0"/>
              <a:t>jest to najlepsza metoda , chociaż ze względów logistycznych i ekonomicznych najmniej pożądana</a:t>
            </a:r>
            <a:endParaRPr lang="ru-RU" sz="2000" dirty="0" smtClean="0"/>
          </a:p>
          <a:p>
            <a:pPr algn="just"/>
            <a:r>
              <a:rPr lang="pl-PL" sz="2000" dirty="0" smtClean="0"/>
              <a:t>Zastosowanie filtra z aktywnym węglem- metoda w dość dużym stopniu jest skuteczna</a:t>
            </a:r>
            <a:endParaRPr lang="ru-RU" sz="2000" dirty="0" smtClean="0"/>
          </a:p>
          <a:p>
            <a:endParaRPr lang="pl-PL" dirty="0"/>
          </a:p>
        </p:txBody>
      </p:sp>
    </p:spTree>
  </p:cSld>
  <p:clrMapOvr>
    <a:masterClrMapping/>
  </p:clrMapOvr>
  <p:transition advTm="5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"Lower </a:t>
            </a:r>
            <a:r>
              <a:rPr lang="pl-PL" b="1" dirty="0" err="1" smtClean="0"/>
              <a:t>free</a:t>
            </a:r>
            <a:r>
              <a:rPr lang="pl-PL" b="1" dirty="0" smtClean="0"/>
              <a:t> </a:t>
            </a:r>
            <a:r>
              <a:rPr lang="pl-PL" b="1" dirty="0" err="1" smtClean="0"/>
              <a:t>chlorine</a:t>
            </a:r>
            <a:r>
              <a:rPr lang="pl-PL" b="1" dirty="0" smtClean="0"/>
              <a:t> </a:t>
            </a:r>
            <a:r>
              <a:rPr lang="pl-PL" b="1" dirty="0" err="1" smtClean="0"/>
              <a:t>concentrations</a:t>
            </a:r>
            <a:r>
              <a:rPr lang="pl-PL" b="1" dirty="0" smtClean="0"/>
              <a:t> </a:t>
            </a:r>
            <a:r>
              <a:rPr lang="pl-PL" b="1" dirty="0" err="1" smtClean="0"/>
              <a:t>may</a:t>
            </a:r>
            <a:r>
              <a:rPr lang="pl-PL" b="1" dirty="0" smtClean="0"/>
              <a:t> be health </a:t>
            </a:r>
            <a:r>
              <a:rPr lang="pl-PL" b="1" dirty="0" err="1" smtClean="0"/>
              <a:t>protective</a:t>
            </a:r>
            <a:r>
              <a:rPr lang="pl-PL" b="1" dirty="0" smtClean="0"/>
              <a:t> </a:t>
            </a:r>
            <a:r>
              <a:rPr lang="pl-PL" b="1" dirty="0" err="1" smtClean="0"/>
              <a:t>when</a:t>
            </a:r>
            <a:r>
              <a:rPr lang="pl-PL" b="1" dirty="0" smtClean="0"/>
              <a:t> UV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used</a:t>
            </a:r>
            <a:r>
              <a:rPr lang="pl-PL" b="1" dirty="0" smtClean="0"/>
              <a:t>." </a:t>
            </a:r>
            <a:endParaRPr lang="pl-PL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 algn="r">
              <a:buNone/>
            </a:pP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World</a:t>
            </a:r>
            <a:r>
              <a:rPr lang="pl-PL" b="1" dirty="0" smtClean="0"/>
              <a:t> Health </a:t>
            </a:r>
            <a:r>
              <a:rPr lang="pl-PL" b="1" dirty="0" err="1" smtClean="0"/>
              <a:t>Organization</a:t>
            </a:r>
            <a:endParaRPr lang="pl-PL" b="1" dirty="0" smtClean="0"/>
          </a:p>
          <a:p>
            <a:pPr algn="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1800" dirty="0" smtClean="0"/>
              <a:t> Zastosowanie promieniowania UV obniża koncentrację wolnego chloru co wpływa korzystne na zdrowie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1703388" y="1279525"/>
            <a:ext cx="7129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algn="ctr" eaLnBrk="1" hangingPunct="1"/>
            <a:r>
              <a:rPr lang="pl-PL" altLang="ru-RU" sz="1800" b="1" dirty="0" smtClean="0">
                <a:solidFill>
                  <a:srgbClr val="777777"/>
                </a:solidFill>
                <a:latin typeface="Verdana" pitchFamily="34" charset="0"/>
              </a:rPr>
              <a:t>Certyfikacja  UV urządzeń </a:t>
            </a:r>
            <a:endParaRPr lang="ru-RU" altLang="ru-RU" sz="1800" b="1" dirty="0">
              <a:solidFill>
                <a:srgbClr val="777777"/>
              </a:solidFill>
              <a:latin typeface="Verdana" pitchFamily="34" charset="0"/>
            </a:endParaRPr>
          </a:p>
        </p:txBody>
      </p:sp>
      <p:sp>
        <p:nvSpPr>
          <p:cNvPr id="14339" name="Прямоугольник 12"/>
          <p:cNvSpPr>
            <a:spLocks noChangeArrowheads="1"/>
          </p:cNvSpPr>
          <p:nvPr/>
        </p:nvSpPr>
        <p:spPr bwMode="auto">
          <a:xfrm>
            <a:off x="6210300" y="1958975"/>
            <a:ext cx="4267200" cy="2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indent="-304692" eaLnBrk="1" hangingPunct="1">
              <a:lnSpc>
                <a:spcPct val="150000"/>
              </a:lnSpc>
              <a:tabLst>
                <a:tab pos="5646333" algn="l"/>
              </a:tabLst>
            </a:pPr>
            <a:r>
              <a:rPr lang="en-US" altLang="ru-RU" b="1" dirty="0">
                <a:solidFill>
                  <a:srgbClr val="006EC0"/>
                </a:solidFill>
              </a:rPr>
              <a:t>    </a:t>
            </a:r>
            <a:r>
              <a:rPr lang="pl-PL" altLang="ru-RU" sz="1800" b="1" dirty="0" smtClean="0">
                <a:solidFill>
                  <a:srgbClr val="006EC0"/>
                </a:solidFill>
              </a:rPr>
              <a:t>Urządzenia LIT UV Elektro </a:t>
            </a:r>
            <a:r>
              <a:rPr lang="pl-PL" altLang="ru-RU" sz="1800" b="1" dirty="0" err="1" smtClean="0">
                <a:solidFill>
                  <a:srgbClr val="006EC0"/>
                </a:solidFill>
              </a:rPr>
              <a:t>GmbH</a:t>
            </a:r>
            <a:r>
              <a:rPr lang="pl-PL" altLang="ru-RU" sz="1800" b="1" dirty="0" smtClean="0">
                <a:solidFill>
                  <a:srgbClr val="006EC0"/>
                </a:solidFill>
              </a:rPr>
              <a:t> uzyskały certyfikaty zgodne ze standardami poniższych międzynarodowych organizacji:</a:t>
            </a:r>
          </a:p>
          <a:p>
            <a:pPr indent="-304692" eaLnBrk="1" hangingPunct="1">
              <a:lnSpc>
                <a:spcPct val="150000"/>
              </a:lnSpc>
              <a:tabLst>
                <a:tab pos="5646333" algn="l"/>
              </a:tabLst>
            </a:pPr>
            <a:r>
              <a:rPr lang="en-US" altLang="ru-RU" sz="1800" b="1" dirty="0" smtClean="0">
                <a:solidFill>
                  <a:srgbClr val="006EC0"/>
                </a:solidFill>
              </a:rPr>
              <a:t>T</a:t>
            </a:r>
            <a:r>
              <a:rPr lang="ru-RU" altLang="ru-RU" sz="1800" b="1" dirty="0">
                <a:solidFill>
                  <a:srgbClr val="006EC0"/>
                </a:solidFill>
              </a:rPr>
              <a:t>Ü</a:t>
            </a:r>
            <a:r>
              <a:rPr lang="en-US" altLang="ru-RU" sz="1800" b="1" dirty="0">
                <a:solidFill>
                  <a:srgbClr val="006EC0"/>
                </a:solidFill>
              </a:rPr>
              <a:t>V</a:t>
            </a:r>
            <a:r>
              <a:rPr lang="ru-RU" altLang="ru-RU" sz="1800" b="1" dirty="0">
                <a:solidFill>
                  <a:srgbClr val="1F497D"/>
                </a:solidFill>
              </a:rPr>
              <a:t>, </a:t>
            </a:r>
            <a:r>
              <a:rPr lang="en-US" altLang="ru-RU" sz="1800" b="1" dirty="0">
                <a:solidFill>
                  <a:srgbClr val="006EC0"/>
                </a:solidFill>
              </a:rPr>
              <a:t>ÖNORM, DVGW, US EPA</a:t>
            </a:r>
            <a:r>
              <a:rPr lang="ru-RU" altLang="ru-RU" sz="1800" b="1" dirty="0">
                <a:solidFill>
                  <a:srgbClr val="006EC0"/>
                </a:solidFill>
              </a:rPr>
              <a:t>.</a:t>
            </a:r>
            <a:r>
              <a:rPr lang="ru-RU" altLang="ru-RU" sz="1800" dirty="0">
                <a:solidFill>
                  <a:srgbClr val="006EC0"/>
                </a:solidFill>
              </a:rPr>
              <a:t> </a:t>
            </a:r>
          </a:p>
        </p:txBody>
      </p:sp>
      <p:pic>
        <p:nvPicPr>
          <p:cNvPr id="14340" name="Picture 8" descr="E:\140px-Environmental_Protection_Agency_logo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3989" y="5164138"/>
            <a:ext cx="787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E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9" y="5181602"/>
            <a:ext cx="13684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E: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850" y="4268790"/>
            <a:ext cx="10239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E:\IMG_4443.JPG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285750" y="2020890"/>
            <a:ext cx="5924551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6" cstate="print">
            <a:lum bright="6000" contrast="6000"/>
          </a:blip>
          <a:srcRect l="17281" t="19461" r="19354" b="13133"/>
          <a:stretch>
            <a:fillRect/>
          </a:stretch>
        </p:blipFill>
        <p:spPr bwMode="auto">
          <a:xfrm>
            <a:off x="7035800" y="4249740"/>
            <a:ext cx="76358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4765" y="11115"/>
            <a:ext cx="4881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algn="ctr" defTabSz="1042620"/>
            <a:r>
              <a:rPr lang="pl-PL" dirty="0" smtClean="0">
                <a:solidFill>
                  <a:srgbClr val="006EC0"/>
                </a:solidFill>
              </a:rPr>
              <a:t>UV technologia</a:t>
            </a:r>
            <a:endParaRPr lang="ru-RU" dirty="0">
              <a:solidFill>
                <a:srgbClr val="006E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4" name="Rectangle 7"/>
          <p:cNvSpPr>
            <a:spLocks noChangeArrowheads="1"/>
          </p:cNvSpPr>
          <p:nvPr/>
        </p:nvSpPr>
        <p:spPr bwMode="auto">
          <a:xfrm>
            <a:off x="450156" y="0"/>
            <a:ext cx="4881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defTabSz="1042620"/>
            <a:r>
              <a:rPr lang="pl-PL" dirty="0" smtClean="0">
                <a:solidFill>
                  <a:srgbClr val="006EC0"/>
                </a:solidFill>
              </a:rPr>
              <a:t>Przykłady</a:t>
            </a:r>
            <a:endParaRPr lang="ru-RU" dirty="0">
              <a:solidFill>
                <a:srgbClr val="006E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724" y="1235441"/>
            <a:ext cx="3340818" cy="21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220" y="1260351"/>
            <a:ext cx="3240360" cy="213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716" y="3996655"/>
            <a:ext cx="344403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unaujvaros_4078_s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26220" y="3996655"/>
            <a:ext cx="3240360" cy="221328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/>
          </a:extLst>
        </p:spPr>
      </p:pic>
      <p:sp>
        <p:nvSpPr>
          <p:cNvPr id="11" name="TextBox 10"/>
          <p:cNvSpPr txBox="1"/>
          <p:nvPr/>
        </p:nvSpPr>
        <p:spPr>
          <a:xfrm>
            <a:off x="1026220" y="3348583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6EC0"/>
                </a:solidFill>
              </a:rPr>
              <a:t>Basen sportowy</a:t>
            </a:r>
            <a:r>
              <a:rPr lang="ru-RU" sz="1600" dirty="0" smtClean="0">
                <a:solidFill>
                  <a:srgbClr val="006EC0"/>
                </a:solidFill>
              </a:rPr>
              <a:t>, 180 </a:t>
            </a:r>
            <a:r>
              <a:rPr lang="pl-PL" sz="1600" dirty="0" smtClean="0">
                <a:solidFill>
                  <a:srgbClr val="006EC0"/>
                </a:solidFill>
              </a:rPr>
              <a:t>m</a:t>
            </a:r>
            <a:r>
              <a:rPr lang="ru-RU" sz="1600" dirty="0" smtClean="0">
                <a:solidFill>
                  <a:srgbClr val="006EC0"/>
                </a:solidFill>
              </a:rPr>
              <a:t>3/</a:t>
            </a:r>
            <a:r>
              <a:rPr lang="pl-PL" sz="1600" dirty="0" smtClean="0">
                <a:solidFill>
                  <a:srgbClr val="006EC0"/>
                </a:solidFill>
              </a:rPr>
              <a:t>h</a:t>
            </a:r>
            <a:r>
              <a:rPr lang="ru-RU" sz="1600" dirty="0" smtClean="0">
                <a:solidFill>
                  <a:srgbClr val="006EC0"/>
                </a:solidFill>
              </a:rPr>
              <a:t>, </a:t>
            </a:r>
            <a:r>
              <a:rPr lang="pl-PL" sz="1600" dirty="0" smtClean="0">
                <a:solidFill>
                  <a:srgbClr val="006EC0"/>
                </a:solidFill>
              </a:rPr>
              <a:t>Włochy</a:t>
            </a:r>
            <a:endParaRPr lang="ru-RU" sz="1600" dirty="0">
              <a:solidFill>
                <a:srgbClr val="006E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8228" y="622890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6EC0"/>
                </a:solidFill>
              </a:rPr>
              <a:t>Rekreacyjny basen </a:t>
            </a:r>
            <a:r>
              <a:rPr lang="ru-RU" sz="1600" dirty="0" smtClean="0">
                <a:solidFill>
                  <a:srgbClr val="006EC0"/>
                </a:solidFill>
              </a:rPr>
              <a:t>200 </a:t>
            </a:r>
            <a:r>
              <a:rPr lang="pl-PL" sz="1600" dirty="0" smtClean="0">
                <a:solidFill>
                  <a:srgbClr val="006EC0"/>
                </a:solidFill>
              </a:rPr>
              <a:t>m</a:t>
            </a:r>
            <a:r>
              <a:rPr lang="ru-RU" sz="1600" dirty="0" smtClean="0">
                <a:solidFill>
                  <a:srgbClr val="006EC0"/>
                </a:solidFill>
              </a:rPr>
              <a:t>3/</a:t>
            </a:r>
            <a:r>
              <a:rPr lang="pl-PL" sz="1600" dirty="0" smtClean="0">
                <a:solidFill>
                  <a:srgbClr val="006EC0"/>
                </a:solidFill>
              </a:rPr>
              <a:t>h</a:t>
            </a:r>
            <a:r>
              <a:rPr lang="ru-RU" sz="1600" dirty="0" smtClean="0">
                <a:solidFill>
                  <a:srgbClr val="006EC0"/>
                </a:solidFill>
              </a:rPr>
              <a:t>, </a:t>
            </a:r>
            <a:r>
              <a:rPr lang="pl-PL" sz="1600" dirty="0" smtClean="0">
                <a:solidFill>
                  <a:srgbClr val="006EC0"/>
                </a:solidFill>
              </a:rPr>
              <a:t>Węgry</a:t>
            </a:r>
            <a:endParaRPr lang="ru-RU" sz="1600" dirty="0">
              <a:solidFill>
                <a:srgbClr val="006E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0716" y="6300911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6EC0"/>
                </a:solidFill>
              </a:rPr>
              <a:t>Wodny park</a:t>
            </a:r>
            <a:r>
              <a:rPr lang="ru-RU" sz="1600" dirty="0" smtClean="0">
                <a:solidFill>
                  <a:srgbClr val="006EC0"/>
                </a:solidFill>
              </a:rPr>
              <a:t>, 150 </a:t>
            </a:r>
            <a:r>
              <a:rPr lang="pl-PL" sz="1600" dirty="0" smtClean="0">
                <a:solidFill>
                  <a:srgbClr val="006EC0"/>
                </a:solidFill>
              </a:rPr>
              <a:t>m</a:t>
            </a:r>
            <a:r>
              <a:rPr lang="ru-RU" sz="1600" dirty="0" smtClean="0">
                <a:solidFill>
                  <a:srgbClr val="006EC0"/>
                </a:solidFill>
              </a:rPr>
              <a:t>3/</a:t>
            </a:r>
            <a:r>
              <a:rPr lang="pl-PL" sz="1600" dirty="0" smtClean="0">
                <a:solidFill>
                  <a:srgbClr val="006EC0"/>
                </a:solidFill>
              </a:rPr>
              <a:t>h</a:t>
            </a:r>
            <a:r>
              <a:rPr lang="ru-RU" sz="1600" dirty="0" smtClean="0">
                <a:solidFill>
                  <a:srgbClr val="006EC0"/>
                </a:solidFill>
              </a:rPr>
              <a:t>, </a:t>
            </a:r>
            <a:r>
              <a:rPr lang="pl-PL" sz="1600" dirty="0" smtClean="0">
                <a:solidFill>
                  <a:srgbClr val="006EC0"/>
                </a:solidFill>
              </a:rPr>
              <a:t>Bułgaria</a:t>
            </a:r>
            <a:endParaRPr lang="ru-RU" sz="1600" dirty="0">
              <a:solidFill>
                <a:srgbClr val="006E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0716" y="334858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6EC0"/>
                </a:solidFill>
              </a:rPr>
              <a:t>Kompleks wodny</a:t>
            </a:r>
            <a:r>
              <a:rPr lang="ru-RU" sz="1600" dirty="0" smtClean="0">
                <a:solidFill>
                  <a:srgbClr val="006EC0"/>
                </a:solidFill>
              </a:rPr>
              <a:t>, 400 </a:t>
            </a:r>
            <a:r>
              <a:rPr lang="pl-PL" sz="1600" dirty="0" smtClean="0">
                <a:solidFill>
                  <a:srgbClr val="006EC0"/>
                </a:solidFill>
              </a:rPr>
              <a:t>m</a:t>
            </a:r>
            <a:r>
              <a:rPr lang="ru-RU" sz="1600" dirty="0" smtClean="0">
                <a:solidFill>
                  <a:srgbClr val="006EC0"/>
                </a:solidFill>
              </a:rPr>
              <a:t>3/</a:t>
            </a:r>
            <a:r>
              <a:rPr lang="pl-PL" sz="1600" dirty="0" smtClean="0">
                <a:solidFill>
                  <a:srgbClr val="006EC0"/>
                </a:solidFill>
              </a:rPr>
              <a:t>h</a:t>
            </a:r>
            <a:r>
              <a:rPr lang="ru-RU" sz="1600" dirty="0" smtClean="0">
                <a:solidFill>
                  <a:srgbClr val="006EC0"/>
                </a:solidFill>
              </a:rPr>
              <a:t>, </a:t>
            </a:r>
            <a:r>
              <a:rPr lang="pl-PL" sz="1600" dirty="0" smtClean="0">
                <a:solidFill>
                  <a:srgbClr val="006EC0"/>
                </a:solidFill>
              </a:rPr>
              <a:t>Austria</a:t>
            </a:r>
            <a:r>
              <a:rPr lang="ru-RU" sz="1600" dirty="0" smtClean="0">
                <a:solidFill>
                  <a:srgbClr val="006EC0"/>
                </a:solidFill>
              </a:rPr>
              <a:t> </a:t>
            </a:r>
            <a:endParaRPr lang="ru-RU" sz="1600" dirty="0">
              <a:solidFill>
                <a:srgbClr val="006E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3200" dirty="0" smtClean="0"/>
              <a:t>Dobór lamp UV:</a:t>
            </a:r>
          </a:p>
          <a:p>
            <a:r>
              <a:rPr lang="pl-PL" sz="3200" dirty="0" smtClean="0"/>
              <a:t>Funkcja basenu</a:t>
            </a:r>
          </a:p>
          <a:p>
            <a:r>
              <a:rPr lang="pl-PL" sz="3200" dirty="0" smtClean="0"/>
              <a:t>Wydajność </a:t>
            </a:r>
            <a:r>
              <a:rPr lang="pl-PL" sz="3200" dirty="0" err="1" smtClean="0"/>
              <a:t>m³</a:t>
            </a:r>
            <a:r>
              <a:rPr lang="pl-PL" sz="3200" dirty="0" smtClean="0"/>
              <a:t>/h</a:t>
            </a:r>
          </a:p>
          <a:p>
            <a:r>
              <a:rPr lang="pl-PL" sz="3200" dirty="0" smtClean="0"/>
              <a:t>Temperatura</a:t>
            </a:r>
          </a:p>
          <a:p>
            <a:r>
              <a:rPr lang="pl-PL" sz="3200" dirty="0" smtClean="0"/>
              <a:t>Frekwencja</a:t>
            </a:r>
          </a:p>
          <a:p>
            <a:r>
              <a:rPr lang="pl-PL" sz="3200" dirty="0" smtClean="0"/>
              <a:t>Koncentracja związanego chloru</a:t>
            </a:r>
          </a:p>
          <a:p>
            <a:r>
              <a:rPr lang="pl-PL" sz="3200" dirty="0" smtClean="0"/>
              <a:t>Wymiana wody</a:t>
            </a:r>
          </a:p>
          <a:p>
            <a:r>
              <a:rPr lang="pl-PL" sz="3200" dirty="0" smtClean="0"/>
              <a:t>Współczynnik transmitancji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6140" y="2862393"/>
            <a:ext cx="9852275" cy="2793740"/>
          </a:xfrm>
        </p:spPr>
        <p:txBody>
          <a:bodyPr/>
          <a:lstStyle/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2000" dirty="0" smtClean="0"/>
              <a:t>Gwarantują eliminacje bakterii oraz pomagają w utrzymaniu norm zawartości w wodzie chloru związanego utrzymanie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i="1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378148" y="1908424"/>
            <a:ext cx="9793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Lampy  UV  niskiego ciśnienia do dezynfekcji wody w basenie są bardzo dobrym uzupełnieniem metod stosowanych do uzdatniania wody basenowej.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410596" y="606507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8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0490" y="4703764"/>
            <a:ext cx="10499725" cy="65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fr-FR" altLang="ru-RU" sz="1400" dirty="0">
                <a:solidFill>
                  <a:srgbClr val="006EC0"/>
                </a:solidFill>
                <a:latin typeface="Verdana" pitchFamily="34" charset="0"/>
              </a:rPr>
              <a:t>email: </a:t>
            </a:r>
            <a:r>
              <a:rPr lang="pl-PL" altLang="ru-RU" sz="1400" dirty="0" err="1" smtClean="0">
                <a:solidFill>
                  <a:srgbClr val="006EC0"/>
                </a:solidFill>
                <a:latin typeface="Verdana" pitchFamily="34" charset="0"/>
              </a:rPr>
              <a:t>poland</a:t>
            </a:r>
            <a:r>
              <a:rPr lang="fr-FR" altLang="ru-RU" sz="1400" dirty="0" smtClean="0">
                <a:solidFill>
                  <a:srgbClr val="006EC0"/>
                </a:solidFill>
                <a:latin typeface="Verdana" pitchFamily="34" charset="0"/>
              </a:rPr>
              <a:t>@lit-uv.</a:t>
            </a:r>
            <a:r>
              <a:rPr lang="pl-PL" altLang="ru-RU" sz="1400" dirty="0" err="1" smtClean="0">
                <a:solidFill>
                  <a:srgbClr val="006EC0"/>
                </a:solidFill>
                <a:latin typeface="Verdana" pitchFamily="34" charset="0"/>
              </a:rPr>
              <a:t>pl</a:t>
            </a:r>
            <a:endParaRPr lang="fr-FR" altLang="ru-RU" sz="1400" dirty="0">
              <a:solidFill>
                <a:srgbClr val="006EC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altLang="ru-RU" sz="1400" dirty="0" err="1">
                <a:solidFill>
                  <a:srgbClr val="006EC0"/>
                </a:solidFill>
                <a:latin typeface="Verdana" pitchFamily="34" charset="0"/>
              </a:rPr>
              <a:t>www.lit-uv</a:t>
            </a:r>
            <a:r>
              <a:rPr lang="ru-RU" altLang="ru-RU" sz="1400" dirty="0">
                <a:solidFill>
                  <a:srgbClr val="006EC0"/>
                </a:solidFill>
                <a:latin typeface="Verdana" pitchFamily="34" charset="0"/>
              </a:rPr>
              <a:t>.</a:t>
            </a:r>
            <a:r>
              <a:rPr lang="en-US" altLang="ru-RU" sz="1400" dirty="0">
                <a:solidFill>
                  <a:srgbClr val="006EC0"/>
                </a:solidFill>
                <a:latin typeface="Verdana" pitchFamily="34" charset="0"/>
              </a:rPr>
              <a:t>com</a:t>
            </a:r>
            <a:endParaRPr lang="ru-RU" altLang="ru-RU" sz="1400" dirty="0">
              <a:solidFill>
                <a:srgbClr val="006EC0"/>
              </a:solidFill>
              <a:latin typeface="Verdana" pitchFamily="34" charset="0"/>
            </a:endParaRP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2452688" y="2771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altLang="ru-RU" sz="2400" b="1" dirty="0" smtClean="0">
                <a:solidFill>
                  <a:srgbClr val="006EC0"/>
                </a:solidFill>
                <a:latin typeface="Verdana" pitchFamily="34" charset="0"/>
              </a:rPr>
              <a:t>DZIĘKUJĘ</a:t>
            </a:r>
            <a:r>
              <a:rPr lang="ru-RU" altLang="ru-RU" sz="2400" b="1" dirty="0" smtClean="0">
                <a:solidFill>
                  <a:srgbClr val="006EC0"/>
                </a:solidFill>
                <a:latin typeface="Verdana" pitchFamily="34" charset="0"/>
              </a:rPr>
              <a:t>!</a:t>
            </a:r>
            <a:endParaRPr lang="ru-RU" altLang="ru-RU" sz="2400" b="1" dirty="0">
              <a:solidFill>
                <a:srgbClr val="006EC0"/>
              </a:solidFill>
              <a:latin typeface="Verdana" pitchFamily="34" charset="0"/>
            </a:endParaRP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4763" y="11115"/>
            <a:ext cx="47656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marL="449105" defTabSz="1042620"/>
            <a:endParaRPr lang="ru-RU" altLang="ru-RU" dirty="0">
              <a:solidFill>
                <a:srgbClr val="006E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sz="2400" i="1" dirty="0" smtClean="0"/>
          </a:p>
          <a:p>
            <a:pPr algn="just">
              <a:buNone/>
            </a:pPr>
            <a:r>
              <a:rPr lang="pl-PL" sz="2400" i="1" dirty="0" smtClean="0"/>
              <a:t>     </a:t>
            </a:r>
            <a:r>
              <a:rPr lang="pl-PL" sz="2400" dirty="0" smtClean="0"/>
              <a:t>Przy jednoczesnym działaniu chloru i promieniowania UV , zwłaszcza w warunkach recyrkulacji do osiągnięcia  wskaźników normatywnych dotyczących mikrobiologii  </a:t>
            </a:r>
            <a:r>
              <a:rPr lang="pl-PL" sz="2400" u="sng" dirty="0" smtClean="0"/>
              <a:t>będą potrzebne</a:t>
            </a:r>
            <a:r>
              <a:rPr lang="pl-PL" sz="2400" dirty="0" smtClean="0"/>
              <a:t> </a:t>
            </a:r>
            <a:r>
              <a:rPr lang="pl-PL" sz="2400" u="sng" dirty="0" smtClean="0"/>
              <a:t>niewielkie dawki chloru </a:t>
            </a:r>
            <a:r>
              <a:rPr lang="pl-PL" sz="2400" dirty="0" smtClean="0"/>
              <a:t>. Oczywiście będą one  dużo mniejsze niż przy korzystaniu z chlorowania jako jedynej metody dezynfekcji wody. </a:t>
            </a:r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400" dirty="0" smtClean="0"/>
              <a:t>„Promieniowanie UV skutecznie inaktywuje wszelkie mikroorganizmy, w tym oporne na działanie chloru Cryptosporidium „ </a:t>
            </a:r>
          </a:p>
          <a:p>
            <a:pPr algn="r">
              <a:buNone/>
            </a:pPr>
            <a:r>
              <a:rPr lang="pl-PL" sz="1800" dirty="0" smtClean="0"/>
              <a:t> ( </a:t>
            </a:r>
            <a:r>
              <a:rPr lang="pl-PL" sz="1800" i="1" dirty="0" smtClean="0"/>
              <a:t>WHO , 2006, )</a:t>
            </a:r>
          </a:p>
          <a:p>
            <a:pPr algn="just">
              <a:buNone/>
            </a:pPr>
            <a:endParaRPr lang="pl-PL" sz="1800" i="1" dirty="0" smtClean="0"/>
          </a:p>
          <a:p>
            <a:pPr algn="just">
              <a:buNone/>
            </a:pPr>
            <a:r>
              <a:rPr lang="pl-PL" sz="1800" i="1" dirty="0" err="1" smtClean="0"/>
              <a:t>Zwiener</a:t>
            </a:r>
            <a:r>
              <a:rPr lang="pl-PL" sz="1800" i="1" dirty="0" smtClean="0"/>
              <a:t> i in., 2007.,</a:t>
            </a:r>
          </a:p>
          <a:p>
            <a:pPr algn="just">
              <a:buNone/>
            </a:pPr>
            <a:r>
              <a:rPr lang="pl-PL" sz="1800" i="1" dirty="0" smtClean="0"/>
              <a:t> Lyon i in., 2012.,</a:t>
            </a:r>
          </a:p>
          <a:p>
            <a:pPr algn="just">
              <a:buNone/>
            </a:pPr>
            <a:r>
              <a:rPr lang="pl-PL" sz="1800" i="1" dirty="0" smtClean="0"/>
              <a:t> Watts i </a:t>
            </a:r>
            <a:r>
              <a:rPr lang="pl-PL" sz="1800" i="1" dirty="0" err="1" smtClean="0"/>
              <a:t>Linden</a:t>
            </a:r>
            <a:r>
              <a:rPr lang="pl-PL" sz="1800" i="1" dirty="0" smtClean="0"/>
              <a:t>, 2007 ) , </a:t>
            </a:r>
          </a:p>
          <a:p>
            <a:pPr algn="just">
              <a:buNone/>
            </a:pPr>
            <a:endParaRPr lang="pl-PL" sz="1800" i="1" dirty="0" smtClean="0"/>
          </a:p>
          <a:p>
            <a:pPr algn="just">
              <a:buNone/>
            </a:pPr>
            <a:endParaRPr lang="pl-PL" sz="2000" i="1" dirty="0" smtClean="0"/>
          </a:p>
          <a:p>
            <a:pPr algn="just">
              <a:buNone/>
            </a:pPr>
            <a:endParaRPr lang="pl-PL" sz="2000" i="1" dirty="0" smtClean="0"/>
          </a:p>
          <a:p>
            <a:pPr algn="just">
              <a:buNone/>
            </a:pPr>
            <a:endParaRPr lang="pl-PL" sz="2000" i="1" dirty="0" smtClean="0"/>
          </a:p>
          <a:p>
            <a:pPr algn="just">
              <a:buNone/>
            </a:pPr>
            <a:endParaRPr lang="pl-PL" sz="2000" i="1" dirty="0" smtClean="0"/>
          </a:p>
          <a:p>
            <a:pPr algn="just">
              <a:buNone/>
            </a:pPr>
            <a:endParaRPr lang="pl-PL" sz="2000" i="1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4172" y="1764407"/>
            <a:ext cx="9623425" cy="4991100"/>
          </a:xfrm>
        </p:spPr>
        <p:txBody>
          <a:bodyPr/>
          <a:lstStyle/>
          <a:p>
            <a:pPr>
              <a:buNone/>
            </a:pPr>
            <a:endParaRPr lang="pl-PL" sz="2400" i="1" dirty="0" smtClean="0"/>
          </a:p>
          <a:p>
            <a:pPr>
              <a:buNone/>
            </a:pPr>
            <a:endParaRPr lang="pl-PL" sz="2400" i="1" dirty="0" smtClean="0"/>
          </a:p>
          <a:p>
            <a:pPr algn="ctr">
              <a:buNone/>
            </a:pPr>
            <a:r>
              <a:rPr lang="pl-PL" sz="2400" i="1" dirty="0" smtClean="0"/>
              <a:t>„Promieniowanie UV  </a:t>
            </a:r>
            <a:r>
              <a:rPr lang="pl-PL" sz="2400" b="1" dirty="0" smtClean="0"/>
              <a:t>także zmniejsza zawartość chloramin”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 </a:t>
            </a:r>
            <a:r>
              <a:rPr lang="pl-PL" sz="1800" i="1" dirty="0" smtClean="0"/>
              <a:t>( </a:t>
            </a:r>
            <a:r>
              <a:rPr lang="pl-PL" sz="1800" i="1" dirty="0" err="1" smtClean="0"/>
              <a:t>Weng</a:t>
            </a:r>
            <a:r>
              <a:rPr lang="pl-PL" sz="1800" i="1" dirty="0" smtClean="0"/>
              <a:t> i </a:t>
            </a:r>
            <a:r>
              <a:rPr lang="pl-PL" sz="1800" i="1" dirty="0" err="1" smtClean="0"/>
              <a:t>in</a:t>
            </a:r>
            <a:r>
              <a:rPr lang="pl-PL" sz="1800" i="1" dirty="0" smtClean="0"/>
              <a:t> 2013., </a:t>
            </a:r>
            <a:r>
              <a:rPr lang="pl-PL" sz="1800" i="1" dirty="0" err="1" smtClean="0"/>
              <a:t>Cimettiere</a:t>
            </a:r>
            <a:r>
              <a:rPr lang="pl-PL" sz="1800" i="1" dirty="0" smtClean="0"/>
              <a:t> i De </a:t>
            </a:r>
            <a:r>
              <a:rPr lang="pl-PL" sz="1800" i="1" dirty="0" err="1" smtClean="0"/>
              <a:t>Laat</a:t>
            </a:r>
            <a:r>
              <a:rPr lang="pl-PL" sz="1800" i="1" dirty="0" smtClean="0"/>
              <a:t>, 2014, Hansen i </a:t>
            </a:r>
            <a:r>
              <a:rPr lang="pl-PL" sz="1800" i="1" dirty="0" err="1" smtClean="0"/>
              <a:t>in</a:t>
            </a:r>
            <a:r>
              <a:rPr lang="pl-PL" sz="1800" i="1" dirty="0" smtClean="0"/>
              <a:t> 2013., </a:t>
            </a:r>
            <a:r>
              <a:rPr lang="pl-PL" sz="1800" i="1" dirty="0" err="1" smtClean="0"/>
              <a:t>Wyczarska</a:t>
            </a:r>
            <a:r>
              <a:rPr lang="pl-PL" sz="1800" i="1" dirty="0" smtClean="0"/>
              <a:t> – Kokot, 2014., </a:t>
            </a:r>
            <a:r>
              <a:rPr lang="pl-PL" sz="1800" i="1" dirty="0" err="1" smtClean="0"/>
              <a:t>Kristensen</a:t>
            </a:r>
            <a:r>
              <a:rPr lang="pl-PL" sz="1800" i="1" dirty="0" smtClean="0"/>
              <a:t> i </a:t>
            </a:r>
            <a:r>
              <a:rPr lang="pl-PL" sz="1800" i="1" dirty="0" err="1" smtClean="0"/>
              <a:t>in</a:t>
            </a:r>
            <a:r>
              <a:rPr lang="pl-PL" sz="1800" i="1" dirty="0" smtClean="0"/>
              <a:t> 2009 ).</a:t>
            </a:r>
          </a:p>
          <a:p>
            <a:endParaRPr lang="pl-PL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algn="ctr">
              <a:buNone/>
            </a:pPr>
            <a:r>
              <a:rPr lang="pl-PL" dirty="0" smtClean="0"/>
              <a:t> 2. Dezynfekcja amalgamatowymi lampami UV  niskiego ciśnienia </a:t>
            </a:r>
            <a:r>
              <a:rPr lang="pl-PL" u="sng" dirty="0" smtClean="0"/>
              <a:t>pomaga</a:t>
            </a:r>
            <a:r>
              <a:rPr lang="pl-PL" dirty="0" smtClean="0"/>
              <a:t> w utrzymaniu norm zawartości chloru związanego </a:t>
            </a:r>
          </a:p>
          <a:p>
            <a:pPr marL="742950" indent="-742950"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Prawda czy mit ?</a:t>
            </a:r>
          </a:p>
          <a:p>
            <a:endParaRPr lang="pl-PL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sz="2000" dirty="0" smtClean="0"/>
              <a:t> </a:t>
            </a:r>
            <a:r>
              <a:rPr lang="pl-PL" sz="2000" i="1" dirty="0" smtClean="0"/>
              <a:t>Agnieszka Włodyka - Bergier, Beata Przybyłowska- Stanek : Promieniowanie UV w technologii uzdatniania wody basenowej „ Pływalnie i </a:t>
            </a:r>
            <a:r>
              <a:rPr lang="pl-PL" sz="2000" i="1" dirty="0" err="1" smtClean="0"/>
              <a:t>baseny</a:t>
            </a:r>
            <a:r>
              <a:rPr lang="pl-PL" sz="2000" i="1" dirty="0" smtClean="0"/>
              <a:t> 26 , 105-107, 2017</a:t>
            </a:r>
          </a:p>
          <a:p>
            <a:pPr algn="just">
              <a:buNone/>
            </a:pPr>
            <a:r>
              <a:rPr lang="pl-PL" sz="2000" dirty="0" smtClean="0"/>
              <a:t>„ </a:t>
            </a:r>
            <a:r>
              <a:rPr lang="pl-PL" sz="2000" b="1" dirty="0" smtClean="0"/>
              <a:t>Zastosowanie </a:t>
            </a:r>
            <a:r>
              <a:rPr lang="pl-PL" sz="2000" b="1" dirty="0" smtClean="0">
                <a:solidFill>
                  <a:srgbClr val="FF3300"/>
                </a:solidFill>
              </a:rPr>
              <a:t>niskociśnieniowej</a:t>
            </a:r>
            <a:r>
              <a:rPr lang="pl-PL" sz="2000" b="1" dirty="0" smtClean="0"/>
              <a:t> lampy UV do wspomagania dezynfekcji wody basenowej spowodowało obniżenie zawartości chloru związanego o prawie 24% . „                                </a:t>
            </a:r>
            <a:r>
              <a:rPr lang="pl-PL" sz="2000" dirty="0" smtClean="0"/>
              <a:t>Przy dawce 500J/</a:t>
            </a:r>
            <a:r>
              <a:rPr lang="pl-PL" sz="2000" dirty="0" err="1" smtClean="0"/>
              <a:t>m²</a:t>
            </a:r>
            <a:r>
              <a:rPr lang="pl-PL" sz="2000" dirty="0" smtClean="0"/>
              <a:t> = </a:t>
            </a:r>
            <a:r>
              <a:rPr lang="pl-PL" sz="2000" b="1" dirty="0" smtClean="0"/>
              <a:t>50 </a:t>
            </a:r>
            <a:r>
              <a:rPr lang="pl-PL" sz="2000" b="1" dirty="0" err="1" smtClean="0"/>
              <a:t>mJ</a:t>
            </a:r>
            <a:r>
              <a:rPr lang="pl-PL" sz="2000" b="1" dirty="0" smtClean="0"/>
              <a:t>/</a:t>
            </a:r>
            <a:r>
              <a:rPr lang="pl-PL" sz="2000" b="1" dirty="0" err="1" smtClean="0"/>
              <a:t>cm²</a:t>
            </a:r>
            <a:endParaRPr lang="pl-PL" sz="2000" b="1" dirty="0" smtClean="0"/>
          </a:p>
          <a:p>
            <a:pPr algn="just">
              <a:buNone/>
            </a:pPr>
            <a:r>
              <a:rPr lang="pl-PL" sz="2000" b="1" dirty="0" smtClean="0"/>
              <a:t>…………………………………………………………………….</a:t>
            </a:r>
          </a:p>
          <a:p>
            <a:pPr algn="just">
              <a:buNone/>
            </a:pPr>
            <a:r>
              <a:rPr lang="pl-PL" sz="2000" i="1" dirty="0" smtClean="0"/>
              <a:t>Joanna </a:t>
            </a:r>
            <a:r>
              <a:rPr lang="pl-PL" sz="2000" i="1" dirty="0" err="1" smtClean="0"/>
              <a:t>Wyczarska-Kokot</a:t>
            </a:r>
            <a:r>
              <a:rPr lang="pl-PL" sz="2000" i="1" dirty="0" smtClean="0"/>
              <a:t> : Wpływ metody dezynfekcji na zawartość chloramin w wodzie basenowej „, Ochrona środowiska nr 2, 2014 rok</a:t>
            </a:r>
          </a:p>
          <a:p>
            <a:pPr algn="just">
              <a:buNone/>
            </a:pPr>
            <a:r>
              <a:rPr lang="pl-PL" sz="2000" b="1" dirty="0" smtClean="0"/>
              <a:t>„… nieprzekroczenie wartości 0,2 gCl2/</a:t>
            </a:r>
            <a:r>
              <a:rPr lang="pl-PL" sz="2000" b="1" dirty="0" err="1" smtClean="0"/>
              <a:t>m³</a:t>
            </a:r>
            <a:r>
              <a:rPr lang="pl-PL" sz="2000" b="1" dirty="0" smtClean="0"/>
              <a:t>, określonej w normie DIN 19643, było możliwe przy zastosowaniu dezynfekcji podchlorynem sodu wspomaganej działaniem </a:t>
            </a:r>
            <a:r>
              <a:rPr lang="pl-PL" sz="2000" b="1" dirty="0" smtClean="0">
                <a:solidFill>
                  <a:srgbClr val="FF0000"/>
                </a:solidFill>
              </a:rPr>
              <a:t>niskociśnieniowej</a:t>
            </a:r>
            <a:r>
              <a:rPr lang="pl-PL" sz="2000" b="1" dirty="0" smtClean="0"/>
              <a:t> lampy UV „  </a:t>
            </a:r>
            <a:r>
              <a:rPr lang="pl-PL" sz="2000" dirty="0" smtClean="0"/>
              <a:t>-  basen  rehabilitacyjny</a:t>
            </a:r>
          </a:p>
          <a:p>
            <a:pPr algn="just">
              <a:buNone/>
            </a:pPr>
            <a:endParaRPr lang="pl-PL" sz="2000" i="1" dirty="0" smtClean="0"/>
          </a:p>
          <a:p>
            <a:pPr algn="just">
              <a:buNone/>
            </a:pPr>
            <a:endParaRPr lang="pl-PL" sz="2000" i="1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70236" y="1116335"/>
          <a:ext cx="8020050" cy="5667375"/>
        </p:xfrm>
        <a:graphic>
          <a:graphicData uri="http://schemas.openxmlformats.org/presentationml/2006/ole">
            <p:oleObj spid="_x0000_s2050" name="Acrobat Document" r:id="rId3" imgW="8019943" imgH="5667255" progId="AcroExch.Document.DC">
              <p:embed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8304" y="6300911"/>
            <a:ext cx="98650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600J/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m²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60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mJ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cm²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14424</TotalTime>
  <Words>1587</Words>
  <Application>Microsoft Office PowerPoint</Application>
  <PresentationFormat>Niestandardowy</PresentationFormat>
  <Paragraphs>226</Paragraphs>
  <Slides>36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8" baseType="lpstr">
      <vt:lpstr>Оформление по умолчанию</vt:lpstr>
      <vt:lpstr>Acrobat Document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nosova</dc:creator>
  <cp:lastModifiedBy>Wiktoria</cp:lastModifiedBy>
  <cp:revision>921</cp:revision>
  <cp:lastPrinted>2016-06-30T06:17:38Z</cp:lastPrinted>
  <dcterms:created xsi:type="dcterms:W3CDTF">2012-08-01T05:44:51Z</dcterms:created>
  <dcterms:modified xsi:type="dcterms:W3CDTF">2017-11-14T19:21:09Z</dcterms:modified>
</cp:coreProperties>
</file>